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9"/>
  </p:notesMasterIdLst>
  <p:handoutMasterIdLst>
    <p:handoutMasterId r:id="rId110"/>
  </p:handoutMasterIdLst>
  <p:sldIdLst>
    <p:sldId id="284" r:id="rId2"/>
    <p:sldId id="282" r:id="rId3"/>
    <p:sldId id="285" r:id="rId4"/>
    <p:sldId id="286" r:id="rId5"/>
    <p:sldId id="288" r:id="rId6"/>
    <p:sldId id="289" r:id="rId7"/>
    <p:sldId id="290" r:id="rId8"/>
    <p:sldId id="287" r:id="rId9"/>
    <p:sldId id="291" r:id="rId10"/>
    <p:sldId id="295" r:id="rId11"/>
    <p:sldId id="293" r:id="rId12"/>
    <p:sldId id="319" r:id="rId13"/>
    <p:sldId id="325" r:id="rId14"/>
    <p:sldId id="320" r:id="rId15"/>
    <p:sldId id="335" r:id="rId16"/>
    <p:sldId id="306" r:id="rId17"/>
    <p:sldId id="309" r:id="rId18"/>
    <p:sldId id="310" r:id="rId19"/>
    <p:sldId id="311" r:id="rId20"/>
    <p:sldId id="313" r:id="rId21"/>
    <p:sldId id="314" r:id="rId22"/>
    <p:sldId id="315" r:id="rId23"/>
    <p:sldId id="312" r:id="rId24"/>
    <p:sldId id="316" r:id="rId25"/>
    <p:sldId id="317" r:id="rId26"/>
    <p:sldId id="318" r:id="rId27"/>
    <p:sldId id="337" r:id="rId28"/>
    <p:sldId id="336" r:id="rId29"/>
    <p:sldId id="338" r:id="rId30"/>
    <p:sldId id="339" r:id="rId31"/>
    <p:sldId id="340" r:id="rId32"/>
    <p:sldId id="341" r:id="rId33"/>
    <p:sldId id="342" r:id="rId34"/>
    <p:sldId id="343" r:id="rId35"/>
    <p:sldId id="344" r:id="rId36"/>
    <p:sldId id="345" r:id="rId37"/>
    <p:sldId id="346" r:id="rId38"/>
    <p:sldId id="347" r:id="rId39"/>
    <p:sldId id="348" r:id="rId40"/>
    <p:sldId id="351" r:id="rId41"/>
    <p:sldId id="352" r:id="rId42"/>
    <p:sldId id="353" r:id="rId43"/>
    <p:sldId id="349" r:id="rId44"/>
    <p:sldId id="354" r:id="rId45"/>
    <p:sldId id="350" r:id="rId46"/>
    <p:sldId id="356" r:id="rId47"/>
    <p:sldId id="355" r:id="rId48"/>
    <p:sldId id="404" r:id="rId49"/>
    <p:sldId id="405" r:id="rId50"/>
    <p:sldId id="406" r:id="rId51"/>
    <p:sldId id="407" r:id="rId52"/>
    <p:sldId id="408" r:id="rId53"/>
    <p:sldId id="409" r:id="rId54"/>
    <p:sldId id="410" r:id="rId55"/>
    <p:sldId id="411" r:id="rId56"/>
    <p:sldId id="412" r:id="rId57"/>
    <p:sldId id="413" r:id="rId58"/>
    <p:sldId id="414" r:id="rId59"/>
    <p:sldId id="357" r:id="rId60"/>
    <p:sldId id="358" r:id="rId61"/>
    <p:sldId id="359" r:id="rId62"/>
    <p:sldId id="360" r:id="rId63"/>
    <p:sldId id="361" r:id="rId64"/>
    <p:sldId id="362" r:id="rId65"/>
    <p:sldId id="363" r:id="rId66"/>
    <p:sldId id="364" r:id="rId67"/>
    <p:sldId id="365" r:id="rId68"/>
    <p:sldId id="366" r:id="rId69"/>
    <p:sldId id="367" r:id="rId70"/>
    <p:sldId id="368" r:id="rId71"/>
    <p:sldId id="370" r:id="rId72"/>
    <p:sldId id="371" r:id="rId73"/>
    <p:sldId id="369" r:id="rId74"/>
    <p:sldId id="403" r:id="rId75"/>
    <p:sldId id="372" r:id="rId76"/>
    <p:sldId id="374" r:id="rId77"/>
    <p:sldId id="375" r:id="rId78"/>
    <p:sldId id="376" r:id="rId79"/>
    <p:sldId id="377" r:id="rId80"/>
    <p:sldId id="378" r:id="rId81"/>
    <p:sldId id="373" r:id="rId82"/>
    <p:sldId id="296" r:id="rId83"/>
    <p:sldId id="379" r:id="rId84"/>
    <p:sldId id="415" r:id="rId85"/>
    <p:sldId id="380" r:id="rId86"/>
    <p:sldId id="381" r:id="rId87"/>
    <p:sldId id="382" r:id="rId88"/>
    <p:sldId id="383" r:id="rId89"/>
    <p:sldId id="384" r:id="rId90"/>
    <p:sldId id="385" r:id="rId91"/>
    <p:sldId id="386" r:id="rId92"/>
    <p:sldId id="387" r:id="rId93"/>
    <p:sldId id="388" r:id="rId94"/>
    <p:sldId id="389" r:id="rId95"/>
    <p:sldId id="390" r:id="rId96"/>
    <p:sldId id="391" r:id="rId97"/>
    <p:sldId id="393" r:id="rId98"/>
    <p:sldId id="392" r:id="rId99"/>
    <p:sldId id="394" r:id="rId100"/>
    <p:sldId id="395" r:id="rId101"/>
    <p:sldId id="396" r:id="rId102"/>
    <p:sldId id="397" r:id="rId103"/>
    <p:sldId id="398" r:id="rId104"/>
    <p:sldId id="399" r:id="rId105"/>
    <p:sldId id="400" r:id="rId106"/>
    <p:sldId id="401" r:id="rId107"/>
    <p:sldId id="402" r:id="rId10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g data" initials="bd" lastIdx="0" clrIdx="0">
    <p:extLst>
      <p:ext uri="{19B8F6BF-5375-455C-9EA6-DF929625EA0E}">
        <p15:presenceInfo xmlns:p15="http://schemas.microsoft.com/office/powerpoint/2012/main" userId="big da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7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22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88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handoutMaster" Target="handoutMasters/handoutMaster1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DBEE5-1F49-4E21-AA75-C1EB99554DBB}" type="datetimeFigureOut">
              <a:rPr lang="zh-CN" altLang="en-US" smtClean="0"/>
              <a:t>2020/3/19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DF900-46A4-4B55-A06F-548409280F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6058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7A637-8712-4E20-957A-998EEAA86395}" type="datetimeFigureOut">
              <a:rPr lang="zh-CN" altLang="en-US" smtClean="0"/>
              <a:t>2020/3/19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03211-B18B-477D-A05F-14E4BC8723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488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10774680" y="6356350"/>
            <a:ext cx="1437640" cy="365125"/>
          </a:xfrm>
        </p:spPr>
        <p:txBody>
          <a:bodyPr/>
          <a:lstStyle>
            <a:lvl1pPr algn="ctr">
              <a:defRPr sz="1800"/>
            </a:lvl1pPr>
          </a:lstStyle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灯片编号占位符 3"/>
          <p:cNvSpPr txBox="1">
            <a:spLocks/>
          </p:cNvSpPr>
          <p:nvPr userDrawn="1"/>
        </p:nvSpPr>
        <p:spPr>
          <a:xfrm>
            <a:off x="10495280" y="6356349"/>
            <a:ext cx="1437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 smtClean="0"/>
              <a:t>第     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1331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3471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0563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3471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3471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7036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023126B9-07AC-4BAF-B3D7-FAC1D3999DA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547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2" r:id="rId4"/>
    <p:sldLayoutId id="2147483660" r:id="rId5"/>
    <p:sldLayoutId id="2147483651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ngyong@lib.pku.edu.cn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s://philpapers.org/" TargetMode="Externa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hyperlink" Target="https://ctext.cn/" TargetMode="Externa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61546" y="1382456"/>
            <a:ext cx="12253546" cy="3886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8"/>
          <p:cNvSpPr txBox="1">
            <a:spLocks noChangeArrowheads="1"/>
          </p:cNvSpPr>
          <p:nvPr/>
        </p:nvSpPr>
        <p:spPr bwMode="auto">
          <a:xfrm>
            <a:off x="1304194" y="2980633"/>
            <a:ext cx="952206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6600" b="1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哲学电子资源检索及利用</a:t>
            </a:r>
            <a:endParaRPr lang="zh-CN" altLang="en-US" sz="6600" b="1" dirty="0">
              <a:solidFill>
                <a:schemeClr val="bg2">
                  <a:lumMod val="1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4122984" y="4622325"/>
            <a:ext cx="59610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图书馆协同服务中心  唐勇  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hlinkClick r:id="rId3"/>
              </a:rPr>
              <a:t>tangyong@lib.pku.edu.cn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pPr eaLnBrk="1" hangingPunct="1"/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圆角矩形 11"/>
          <p:cNvSpPr>
            <a:spLocks noChangeArrowheads="1"/>
          </p:cNvSpPr>
          <p:nvPr/>
        </p:nvSpPr>
        <p:spPr bwMode="auto">
          <a:xfrm>
            <a:off x="3822311" y="4448603"/>
            <a:ext cx="6261725" cy="496887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7F7F7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440" y="1758407"/>
            <a:ext cx="1055120" cy="105512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336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61546" y="1468322"/>
            <a:ext cx="12253546" cy="38862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1541464" y="2547939"/>
            <a:ext cx="1641475" cy="1570037"/>
          </a:xfrm>
          <a:prstGeom prst="rect">
            <a:avLst/>
          </a:prstGeom>
        </p:spPr>
        <p:txBody>
          <a:bodyPr wrap="none" lIns="0" tIns="0" rIns="0" bIns="0" anchor="ctr"/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115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02</a:t>
            </a:r>
            <a:endParaRPr lang="en-US" sz="115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58"/>
          <p:cNvSpPr txBox="1"/>
          <p:nvPr/>
        </p:nvSpPr>
        <p:spPr>
          <a:xfrm>
            <a:off x="3363006" y="3346450"/>
            <a:ext cx="48734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馆藏哲学电子资源及利用</a:t>
            </a:r>
          </a:p>
        </p:txBody>
      </p:sp>
      <p:sp>
        <p:nvSpPr>
          <p:cNvPr id="20" name="文本框 59"/>
          <p:cNvSpPr txBox="1"/>
          <p:nvPr/>
        </p:nvSpPr>
        <p:spPr>
          <a:xfrm>
            <a:off x="3363005" y="2773364"/>
            <a:ext cx="201189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>
              <a:defRPr/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Part </a:t>
            </a:r>
            <a:r>
              <a:rPr lang="en-US" altLang="zh-CN" sz="32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Two</a:t>
            </a:r>
            <a:endParaRPr lang="zh-CN" altLang="en-US" sz="32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等腰三角形 20"/>
          <p:cNvSpPr/>
          <p:nvPr/>
        </p:nvSpPr>
        <p:spPr>
          <a:xfrm rot="9233090">
            <a:off x="8731250" y="2454275"/>
            <a:ext cx="266700" cy="23018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22" name="等腰三角形 21"/>
          <p:cNvSpPr/>
          <p:nvPr/>
        </p:nvSpPr>
        <p:spPr>
          <a:xfrm rot="15569576">
            <a:off x="8378826" y="3128963"/>
            <a:ext cx="396875" cy="3429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23" name="等腰三角形 22"/>
          <p:cNvSpPr/>
          <p:nvPr/>
        </p:nvSpPr>
        <p:spPr>
          <a:xfrm rot="21371394">
            <a:off x="8247063" y="1804989"/>
            <a:ext cx="266700" cy="230187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24" name="等腰三角形 23"/>
          <p:cNvSpPr/>
          <p:nvPr/>
        </p:nvSpPr>
        <p:spPr>
          <a:xfrm rot="12912161">
            <a:off x="9288463" y="3487739"/>
            <a:ext cx="944562" cy="815975"/>
          </a:xfrm>
          <a:prstGeom prst="triangl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25" name="等腰三角形 24"/>
          <p:cNvSpPr/>
          <p:nvPr/>
        </p:nvSpPr>
        <p:spPr>
          <a:xfrm rot="12912161">
            <a:off x="9156700" y="3427413"/>
            <a:ext cx="1176338" cy="1014412"/>
          </a:xfrm>
          <a:prstGeom prst="triangl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26" name="椭圆 25"/>
          <p:cNvSpPr/>
          <p:nvPr/>
        </p:nvSpPr>
        <p:spPr>
          <a:xfrm rot="9110320">
            <a:off x="10477500" y="37925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27" name="椭圆 26"/>
          <p:cNvSpPr/>
          <p:nvPr/>
        </p:nvSpPr>
        <p:spPr>
          <a:xfrm rot="9110320">
            <a:off x="9388475" y="4295775"/>
            <a:ext cx="115888" cy="11588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28" name="椭圆 27"/>
          <p:cNvSpPr/>
          <p:nvPr/>
        </p:nvSpPr>
        <p:spPr>
          <a:xfrm rot="9110320">
            <a:off x="9505950" y="31321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29" name="等腰三角形 28"/>
          <p:cNvSpPr/>
          <p:nvPr/>
        </p:nvSpPr>
        <p:spPr>
          <a:xfrm rot="18210217">
            <a:off x="7838282" y="2162970"/>
            <a:ext cx="127000" cy="109537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0" name="等腰三角形 29"/>
          <p:cNvSpPr/>
          <p:nvPr/>
        </p:nvSpPr>
        <p:spPr>
          <a:xfrm rot="8748521">
            <a:off x="8196264" y="2314575"/>
            <a:ext cx="128587" cy="10953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cxnSp>
        <p:nvCxnSpPr>
          <p:cNvPr id="31" name="Straight Connector 13"/>
          <p:cNvCxnSpPr>
            <a:cxnSpLocks noChangeShapeType="1"/>
          </p:cNvCxnSpPr>
          <p:nvPr/>
        </p:nvCxnSpPr>
        <p:spPr bwMode="auto">
          <a:xfrm flipH="1">
            <a:off x="1524000" y="4110038"/>
            <a:ext cx="6732588" cy="0"/>
          </a:xfrm>
          <a:prstGeom prst="line">
            <a:avLst/>
          </a:prstGeom>
          <a:noFill/>
          <a:ln w="19050" cap="sq" algn="ctr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764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253964"/>
            <a:ext cx="11628120" cy="63584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6720" y="1737360"/>
            <a:ext cx="10607040" cy="86868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55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101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7474" y="341859"/>
            <a:ext cx="10862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讲座预约定制服务：定制需要的学科专场，可配合老师课程需要。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77" y="1337128"/>
            <a:ext cx="9266723" cy="41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02947"/>
            <a:ext cx="8336652" cy="675505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19400" y="1661160"/>
            <a:ext cx="1295400" cy="3962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819400" y="3234613"/>
            <a:ext cx="1295400" cy="3962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819400" y="4175760"/>
            <a:ext cx="1676400" cy="47244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28900" y="5883910"/>
            <a:ext cx="2552700" cy="97409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10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103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7474" y="341859"/>
            <a:ext cx="10862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3.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电子教参服务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14" y="1036110"/>
            <a:ext cx="10858938" cy="521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9" y="918111"/>
            <a:ext cx="11822775" cy="40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8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105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399"/>
            <a:ext cx="12192000" cy="576128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02920" y="2316480"/>
            <a:ext cx="3870960" cy="5029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65760" y="5090929"/>
            <a:ext cx="4739640" cy="126548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48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106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7474" y="341859"/>
            <a:ext cx="10862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4. 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咨询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服务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94" y="1082040"/>
            <a:ext cx="10743906" cy="419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9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107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7474" y="341859"/>
            <a:ext cx="10862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5.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学科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教师推送服务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70560" y="2678279"/>
            <a:ext cx="1094232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zh-CN" altLang="en-US" sz="48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您希望图书馆给您推送什么资源和服务？</a:t>
            </a:r>
            <a:endParaRPr lang="en-US" altLang="zh-CN" sz="4800" dirty="0" smtClean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zh-CN" altLang="en-US" sz="2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个人论文的收录情况？</a:t>
            </a:r>
            <a:endParaRPr lang="en-US" altLang="zh-CN" sz="28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zh-CN" altLang="en-US" sz="2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个人论文被引情况？</a:t>
            </a:r>
            <a:endParaRPr lang="en-US" altLang="zh-CN" sz="28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zh-CN" altLang="en-US" sz="2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最新期刊目次？</a:t>
            </a:r>
            <a:endParaRPr lang="en-US" altLang="zh-CN" sz="28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en-US" altLang="zh-CN" sz="2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……</a:t>
            </a:r>
            <a:endParaRPr lang="en-US" altLang="zh-CN" sz="2800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32674" y="5415527"/>
            <a:ext cx="10862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tangyong@lib.pu.edu.cn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34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89012" y="34066"/>
            <a:ext cx="4787534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altLang="zh-CN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2.</a:t>
            </a:r>
            <a:r>
              <a:rPr lang="zh-CN" altLang="en-US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哲学</a:t>
            </a:r>
            <a:r>
              <a:rPr lang="zh-CN" altLang="en-US" sz="3200" dirty="0" smtClean="0">
                <a:solidFill>
                  <a:srgbClr val="990000"/>
                </a:solidFill>
                <a:latin typeface="Arial" panose="020B0604020202020204" pitchFamily="34" charset="0"/>
              </a:rPr>
              <a:t>电子资源及利用</a:t>
            </a:r>
            <a:endParaRPr lang="zh-CN" altLang="en-US" sz="32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9534" y="2118139"/>
            <a:ext cx="8044962" cy="3280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按文献类型划分：                             </a:t>
            </a:r>
          </a:p>
          <a:p>
            <a:pPr lvl="1">
              <a:spcBef>
                <a:spcPct val="40000"/>
              </a:spcBef>
              <a:buClr>
                <a:schemeClr val="accent2"/>
              </a:buCl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电子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期刊</a:t>
            </a:r>
          </a:p>
          <a:p>
            <a:pPr lvl="1">
              <a:buClr>
                <a:schemeClr val="accent2"/>
              </a:buCl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lvl="1">
              <a:buClr>
                <a:schemeClr val="accent2"/>
              </a:buCl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3.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报纸</a:t>
            </a:r>
          </a:p>
          <a:p>
            <a:pPr lvl="1">
              <a:buClr>
                <a:schemeClr val="accent2"/>
              </a:buCl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4.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学位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论文</a:t>
            </a:r>
          </a:p>
          <a:p>
            <a:pPr lvl="1">
              <a:buClr>
                <a:schemeClr val="accent2"/>
              </a:buClr>
              <a:defRPr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5.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视音频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lvl="1">
              <a:buClr>
                <a:schemeClr val="accent2"/>
              </a:buClr>
              <a:defRPr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……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9534" y="1072358"/>
            <a:ext cx="80449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从图书馆的数据库列表看，目前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900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多个数据库条目，数量很大。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562" y="1177067"/>
            <a:ext cx="9883997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9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70059" y="2745735"/>
            <a:ext cx="6410271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zh-CN" altLang="en-US" sz="48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哲学</a:t>
            </a:r>
            <a:r>
              <a:rPr lang="zh-CN" altLang="en-US" sz="4800" dirty="0" smtClean="0">
                <a:solidFill>
                  <a:srgbClr val="990000"/>
                </a:solidFill>
                <a:latin typeface="Arial" panose="020B0604020202020204" pitchFamily="34" charset="0"/>
              </a:rPr>
              <a:t>电子资源有哪些？</a:t>
            </a:r>
            <a:endParaRPr lang="en-US" altLang="zh-CN" sz="4800" dirty="0" smtClean="0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zh-CN" altLang="en-US" sz="2800" dirty="0" smtClean="0">
                <a:solidFill>
                  <a:srgbClr val="990000"/>
                </a:solidFill>
                <a:latin typeface="Arial" panose="020B0604020202020204" pitchFamily="34" charset="0"/>
              </a:rPr>
              <a:t>从博士论文的参考文献说起</a:t>
            </a:r>
            <a:endParaRPr lang="zh-CN" altLang="en-US" sz="28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24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33047" y="1261570"/>
            <a:ext cx="658543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Springer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err="1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MyLibrary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Philosophy 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Documentation Center Collection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Springer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Proquest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EBSCO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JSTOR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Project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MUSE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Sage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Elsevier: </a:t>
            </a:r>
            <a:r>
              <a:rPr lang="en-US" altLang="zh-CN" sz="2800" b="1" dirty="0" err="1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ScienceDirect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77757" y="1144550"/>
            <a:ext cx="588579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读秀电子图书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方正电子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图书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知网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全国报刊索引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台湾学术期刊在线数据库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雕龙古籍数据库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四库全书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中国方志库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网络资源</a:t>
            </a: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50761" y="423602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常用</a:t>
            </a:r>
            <a:r>
              <a:rPr lang="zh-CN" altLang="en-US" sz="4000" b="1" dirty="0" smtClean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哲学数据库</a:t>
            </a:r>
            <a:endParaRPr lang="en-US" altLang="zh-CN" sz="4000" b="1" dirty="0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12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70059" y="2440935"/>
            <a:ext cx="6410271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zh-CN" altLang="en-US" sz="4800" dirty="0" smtClean="0">
                <a:solidFill>
                  <a:srgbClr val="990000"/>
                </a:solidFill>
                <a:latin typeface="Arial" panose="020B0604020202020204" pitchFamily="34" charset="0"/>
              </a:rPr>
              <a:t>数据库的检索与利用</a:t>
            </a:r>
            <a:endParaRPr lang="zh-CN" altLang="en-US" sz="48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7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891341" y="683173"/>
            <a:ext cx="52551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找书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145011"/>
              </p:ext>
            </p:extLst>
          </p:nvPr>
        </p:nvGraphicFramePr>
        <p:xfrm>
          <a:off x="975425" y="1513491"/>
          <a:ext cx="10552386" cy="4467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100">
                  <a:extLst>
                    <a:ext uri="{9D8B030D-6E8A-4147-A177-3AD203B41FA5}">
                      <a16:colId xmlns:a16="http://schemas.microsoft.com/office/drawing/2014/main" val="1248503493"/>
                    </a:ext>
                  </a:extLst>
                </a:gridCol>
                <a:gridCol w="2932386">
                  <a:extLst>
                    <a:ext uri="{9D8B030D-6E8A-4147-A177-3AD203B41FA5}">
                      <a16:colId xmlns:a16="http://schemas.microsoft.com/office/drawing/2014/main" val="1915209816"/>
                    </a:ext>
                  </a:extLst>
                </a:gridCol>
                <a:gridCol w="6030900">
                  <a:extLst>
                    <a:ext uri="{9D8B030D-6E8A-4147-A177-3AD203B41FA5}">
                      <a16:colId xmlns:a16="http://schemas.microsoft.com/office/drawing/2014/main" val="2560314050"/>
                    </a:ext>
                  </a:extLst>
                </a:gridCol>
              </a:tblGrid>
              <a:tr h="589745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语种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数据库名称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简介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914665"/>
                  </a:ext>
                </a:extLst>
              </a:tr>
              <a:tr h="1017915">
                <a:tc rowSpan="2">
                  <a:txBody>
                    <a:bodyPr/>
                    <a:lstStyle/>
                    <a:p>
                      <a:r>
                        <a:rPr lang="zh-CN" altLang="en-US" dirty="0" smtClean="0"/>
                        <a:t>中文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读秀知识库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超星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100</a:t>
                      </a:r>
                      <a:r>
                        <a:rPr lang="zh-CN" altLang="en-US" dirty="0" smtClean="0"/>
                        <a:t>万种图书全文，提供书目检索和全文检索。提供文献试读，以及通过</a:t>
                      </a:r>
                      <a:r>
                        <a:rPr lang="en-US" altLang="zh-CN" dirty="0" smtClean="0"/>
                        <a:t>Email</a:t>
                      </a:r>
                      <a:r>
                        <a:rPr lang="zh-CN" altLang="en-US" dirty="0" smtClean="0"/>
                        <a:t>获取文献资源。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660668"/>
                  </a:ext>
                </a:extLst>
              </a:tr>
              <a:tr h="7571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方正中华数字书苑电子图书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73</a:t>
                      </a:r>
                      <a:r>
                        <a:rPr lang="zh-CN" altLang="en-US" dirty="0" smtClean="0"/>
                        <a:t>万种电子书全文检索、在线阅读、二维码下载借阅服务。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321763"/>
                  </a:ext>
                </a:extLst>
              </a:tr>
              <a:tr h="581666">
                <a:tc rowSpan="2">
                  <a:txBody>
                    <a:bodyPr/>
                    <a:lstStyle/>
                    <a:p>
                      <a:r>
                        <a:rPr lang="zh-CN" altLang="en-US" dirty="0" smtClean="0"/>
                        <a:t>英文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Springer LINK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可以访问 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2004 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年以前（含 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2004 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版权年）部分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Springer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回溯电子书；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及其之后版权年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Springer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英文电子图书；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2016 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版权年及其之后 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Palgrave 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出版的电子书；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1941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版权年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--2018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版权年的</a:t>
                      </a:r>
                      <a:r>
                        <a:rPr lang="en-US" altLang="zh-CN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J.B. Metzler</a:t>
                      </a:r>
                      <a:r>
                        <a:rPr lang="zh-CN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出版商的德语电子书；</a:t>
                      </a:r>
                      <a:r>
                        <a:rPr lang="en-US" altLang="zh-CN" dirty="0" smtClean="0"/>
                        <a:t>Philosophy</a:t>
                      </a:r>
                      <a:r>
                        <a:rPr lang="zh-CN" altLang="en-US" dirty="0" smtClean="0"/>
                        <a:t>学科分类下的电子书</a:t>
                      </a:r>
                      <a:r>
                        <a:rPr lang="en-US" altLang="zh-CN" dirty="0" smtClean="0"/>
                        <a:t>5000</a:t>
                      </a:r>
                      <a:r>
                        <a:rPr lang="zh-CN" altLang="en-US" dirty="0" smtClean="0"/>
                        <a:t>多本。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800687"/>
                  </a:ext>
                </a:extLst>
              </a:tr>
              <a:tr h="58166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MyLibrary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并入了</a:t>
                      </a:r>
                      <a:r>
                        <a:rPr lang="en-US" altLang="zh-CN" dirty="0" smtClean="0"/>
                        <a:t>ProQuest</a:t>
                      </a:r>
                      <a:r>
                        <a:rPr lang="zh-CN" altLang="en-US" dirty="0" smtClean="0"/>
                        <a:t>的</a:t>
                      </a:r>
                      <a:r>
                        <a:rPr lang="en-US" altLang="zh-CN" dirty="0" err="1" smtClean="0"/>
                        <a:t>Ebook</a:t>
                      </a:r>
                      <a:r>
                        <a:rPr lang="en-US" altLang="zh-CN" dirty="0" smtClean="0"/>
                        <a:t> Central</a:t>
                      </a:r>
                      <a:r>
                        <a:rPr lang="zh-CN" altLang="en-US" dirty="0" smtClean="0"/>
                        <a:t>电子书平台，哲学分类下</a:t>
                      </a:r>
                      <a:r>
                        <a:rPr lang="en-US" altLang="zh-CN" dirty="0" smtClean="0"/>
                        <a:t>800</a:t>
                      </a:r>
                      <a:r>
                        <a:rPr lang="zh-CN" altLang="en-US" dirty="0" smtClean="0"/>
                        <a:t>多种，宗教分类下近</a:t>
                      </a:r>
                      <a:r>
                        <a:rPr lang="en-US" altLang="zh-CN" dirty="0" smtClean="0"/>
                        <a:t>300</a:t>
                      </a:r>
                      <a:r>
                        <a:rPr lang="zh-CN" altLang="en-US" dirty="0" smtClean="0"/>
                        <a:t>种。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130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56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01918" y="351730"/>
            <a:ext cx="103399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[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5] 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傅新毅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玄奘评传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，南京：南京大学出版社，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2006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读秀数据库：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80" y="2233239"/>
            <a:ext cx="10851820" cy="43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89" y="311770"/>
            <a:ext cx="6614733" cy="28501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138" y="2041633"/>
            <a:ext cx="7986452" cy="37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2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95" y="0"/>
            <a:ext cx="8414963" cy="6705673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018741" y="1906932"/>
            <a:ext cx="9422952" cy="4480948"/>
            <a:chOff x="3018741" y="1906932"/>
            <a:chExt cx="9422952" cy="4480948"/>
          </a:xfrm>
        </p:grpSpPr>
        <p:grpSp>
          <p:nvGrpSpPr>
            <p:cNvPr id="6" name="组合 5"/>
            <p:cNvGrpSpPr/>
            <p:nvPr/>
          </p:nvGrpSpPr>
          <p:grpSpPr>
            <a:xfrm>
              <a:off x="3532610" y="1906932"/>
              <a:ext cx="8909083" cy="4480948"/>
              <a:chOff x="3595674" y="1954417"/>
              <a:chExt cx="8909083" cy="4480948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6442" y="1954417"/>
                <a:ext cx="7788315" cy="4480948"/>
              </a:xfrm>
              <a:prstGeom prst="rect">
                <a:avLst/>
              </a:prstGeom>
            </p:spPr>
          </p:pic>
          <p:sp>
            <p:nvSpPr>
              <p:cNvPr id="5" name="右箭头 4"/>
              <p:cNvSpPr/>
              <p:nvPr/>
            </p:nvSpPr>
            <p:spPr>
              <a:xfrm>
                <a:off x="3595674" y="4194891"/>
                <a:ext cx="2626450" cy="837959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矩形 6"/>
            <p:cNvSpPr/>
            <p:nvPr/>
          </p:nvSpPr>
          <p:spPr>
            <a:xfrm>
              <a:off x="3018741" y="4378054"/>
              <a:ext cx="515007" cy="378372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94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37" y="152327"/>
            <a:ext cx="8414963" cy="6705673"/>
          </a:xfrm>
          <a:prstGeom prst="rect">
            <a:avLst/>
          </a:prstGeom>
          <a:ln>
            <a:noFill/>
          </a:ln>
        </p:spPr>
      </p:pic>
      <p:grpSp>
        <p:nvGrpSpPr>
          <p:cNvPr id="8" name="组合 7"/>
          <p:cNvGrpSpPr/>
          <p:nvPr/>
        </p:nvGrpSpPr>
        <p:grpSpPr>
          <a:xfrm>
            <a:off x="3310759" y="588579"/>
            <a:ext cx="10031389" cy="6132896"/>
            <a:chOff x="3310759" y="588579"/>
            <a:chExt cx="10031389" cy="6132896"/>
          </a:xfrm>
        </p:grpSpPr>
        <p:grpSp>
          <p:nvGrpSpPr>
            <p:cNvPr id="6" name="组合 5"/>
            <p:cNvGrpSpPr/>
            <p:nvPr/>
          </p:nvGrpSpPr>
          <p:grpSpPr>
            <a:xfrm>
              <a:off x="3825766" y="588579"/>
              <a:ext cx="9516382" cy="6132896"/>
              <a:chOff x="3825766" y="588579"/>
              <a:chExt cx="9516382" cy="6132896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70787" y="588579"/>
                <a:ext cx="7971361" cy="6132896"/>
              </a:xfrm>
              <a:prstGeom prst="rect">
                <a:avLst/>
              </a:prstGeom>
            </p:spPr>
          </p:pic>
          <p:sp>
            <p:nvSpPr>
              <p:cNvPr id="5" name="右箭头 4"/>
              <p:cNvSpPr/>
              <p:nvPr/>
            </p:nvSpPr>
            <p:spPr>
              <a:xfrm>
                <a:off x="3825766" y="4340772"/>
                <a:ext cx="1545021" cy="84082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矩形 6"/>
            <p:cNvSpPr/>
            <p:nvPr/>
          </p:nvSpPr>
          <p:spPr>
            <a:xfrm>
              <a:off x="3310759" y="4572000"/>
              <a:ext cx="515007" cy="378372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467803" y="3321269"/>
            <a:ext cx="1072056" cy="3536731"/>
            <a:chOff x="6467803" y="3321269"/>
            <a:chExt cx="1072056" cy="3536731"/>
          </a:xfrm>
        </p:grpSpPr>
        <p:sp>
          <p:nvSpPr>
            <p:cNvPr id="9" name="右箭头 8"/>
            <p:cNvSpPr/>
            <p:nvPr/>
          </p:nvSpPr>
          <p:spPr>
            <a:xfrm rot="5400000">
              <a:off x="5456182" y="4774324"/>
              <a:ext cx="3095297" cy="107205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684579" y="3321269"/>
              <a:ext cx="620111" cy="441434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4246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等腰三角形 20"/>
          <p:cNvSpPr/>
          <p:nvPr/>
        </p:nvSpPr>
        <p:spPr>
          <a:xfrm>
            <a:off x="2506664" y="2681289"/>
            <a:ext cx="1895475" cy="163512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anchor="ctr"/>
          <a:lstStyle/>
          <a:p>
            <a:pPr algn="ctr">
              <a:defRPr/>
            </a:pPr>
            <a:r>
              <a:rPr lang="zh-CN" altLang="en-US" sz="360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</a:p>
        </p:txBody>
      </p:sp>
      <p:sp>
        <p:nvSpPr>
          <p:cNvPr id="22" name="等腰三角形 21"/>
          <p:cNvSpPr/>
          <p:nvPr/>
        </p:nvSpPr>
        <p:spPr>
          <a:xfrm>
            <a:off x="2287589" y="2422525"/>
            <a:ext cx="2333625" cy="2012950"/>
          </a:xfrm>
          <a:prstGeom prst="triangle">
            <a:avLst/>
          </a:prstGeom>
          <a:noFill/>
          <a:ln>
            <a:solidFill>
              <a:schemeClr val="accent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23" name="直接连接符 22"/>
          <p:cNvCxnSpPr>
            <a:endCxn id="22" idx="0"/>
          </p:cNvCxnSpPr>
          <p:nvPr/>
        </p:nvCxnSpPr>
        <p:spPr>
          <a:xfrm>
            <a:off x="3454400" y="1"/>
            <a:ext cx="0" cy="2422525"/>
          </a:xfrm>
          <a:prstGeom prst="line">
            <a:avLst/>
          </a:prstGeom>
          <a:ln>
            <a:solidFill>
              <a:schemeClr val="accent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3454400" y="4448175"/>
            <a:ext cx="0" cy="2413000"/>
          </a:xfrm>
          <a:prstGeom prst="line">
            <a:avLst/>
          </a:prstGeom>
          <a:ln>
            <a:solidFill>
              <a:schemeClr val="tx2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11"/>
          <p:cNvSpPr txBox="1">
            <a:spLocks noChangeArrowheads="1"/>
          </p:cNvSpPr>
          <p:nvPr/>
        </p:nvSpPr>
        <p:spPr bwMode="auto">
          <a:xfrm>
            <a:off x="5897564" y="1789112"/>
            <a:ext cx="424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 smtClean="0">
                <a:solidFill>
                  <a:srgbClr val="990000"/>
                </a:solidFill>
                <a:latin typeface="Arial" panose="020B0604020202020204" pitchFamily="34" charset="0"/>
              </a:rPr>
              <a:t>馆藏文献分类及简介</a:t>
            </a:r>
            <a:endParaRPr lang="zh-CN" altLang="en-US" sz="24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 flipH="1">
            <a:off x="5521326" y="1601789"/>
            <a:ext cx="498475" cy="6492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13"/>
          <p:cNvSpPr txBox="1">
            <a:spLocks noChangeArrowheads="1"/>
          </p:cNvSpPr>
          <p:nvPr/>
        </p:nvSpPr>
        <p:spPr bwMode="auto">
          <a:xfrm>
            <a:off x="5322888" y="1312864"/>
            <a:ext cx="385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dirty="0">
                <a:solidFill>
                  <a:schemeClr val="accent1">
                    <a:lumMod val="75000"/>
                  </a:schemeClr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1</a:t>
            </a:r>
            <a:endParaRPr lang="zh-CN" altLang="en-US" sz="4000" dirty="0">
              <a:solidFill>
                <a:schemeClr val="accent1">
                  <a:lumMod val="75000"/>
                </a:schemeClr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5521326" y="2698751"/>
            <a:ext cx="498475" cy="6508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17"/>
          <p:cNvSpPr txBox="1">
            <a:spLocks noChangeArrowheads="1"/>
          </p:cNvSpPr>
          <p:nvPr/>
        </p:nvSpPr>
        <p:spPr bwMode="auto">
          <a:xfrm>
            <a:off x="5322888" y="2409826"/>
            <a:ext cx="385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dirty="0">
                <a:solidFill>
                  <a:schemeClr val="accent1">
                    <a:lumMod val="75000"/>
                  </a:schemeClr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2</a:t>
            </a:r>
            <a:endParaRPr lang="zh-CN" altLang="en-US" sz="4000" dirty="0">
              <a:solidFill>
                <a:schemeClr val="accent1">
                  <a:lumMod val="75000"/>
                </a:schemeClr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 flipH="1">
            <a:off x="5521326" y="3797301"/>
            <a:ext cx="498475" cy="6508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21"/>
          <p:cNvSpPr txBox="1">
            <a:spLocks noChangeArrowheads="1"/>
          </p:cNvSpPr>
          <p:nvPr/>
        </p:nvSpPr>
        <p:spPr bwMode="auto">
          <a:xfrm>
            <a:off x="5322888" y="3508376"/>
            <a:ext cx="385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dirty="0">
                <a:solidFill>
                  <a:schemeClr val="accent1">
                    <a:lumMod val="75000"/>
                  </a:schemeClr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3</a:t>
            </a:r>
            <a:endParaRPr lang="zh-CN" altLang="en-US" sz="4000" dirty="0">
              <a:solidFill>
                <a:schemeClr val="accent1">
                  <a:lumMod val="75000"/>
                </a:schemeClr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16" name="文本框 11"/>
          <p:cNvSpPr txBox="1">
            <a:spLocks noChangeArrowheads="1"/>
          </p:cNvSpPr>
          <p:nvPr/>
        </p:nvSpPr>
        <p:spPr bwMode="auto">
          <a:xfrm>
            <a:off x="5907088" y="2763838"/>
            <a:ext cx="424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 smtClean="0">
                <a:solidFill>
                  <a:srgbClr val="990000"/>
                </a:solidFill>
                <a:latin typeface="Arial" panose="020B0604020202020204" pitchFamily="34" charset="0"/>
              </a:rPr>
              <a:t>馆藏哲学电子资源及利用</a:t>
            </a:r>
            <a:endParaRPr lang="zh-CN" altLang="en-US" sz="24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本框 11"/>
          <p:cNvSpPr txBox="1">
            <a:spLocks noChangeArrowheads="1"/>
          </p:cNvSpPr>
          <p:nvPr/>
        </p:nvSpPr>
        <p:spPr bwMode="auto">
          <a:xfrm>
            <a:off x="6019801" y="5082882"/>
            <a:ext cx="424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 smtClean="0">
                <a:solidFill>
                  <a:srgbClr val="990000"/>
                </a:solidFill>
                <a:latin typeface="Arial" panose="020B0604020202020204" pitchFamily="34" charset="0"/>
              </a:rPr>
              <a:t>常用的服务</a:t>
            </a:r>
            <a:endParaRPr lang="zh-CN" altLang="en-US" sz="24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H="1">
            <a:off x="5521326" y="4988278"/>
            <a:ext cx="498475" cy="6508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7"/>
          <p:cNvSpPr txBox="1">
            <a:spLocks noChangeArrowheads="1"/>
          </p:cNvSpPr>
          <p:nvPr/>
        </p:nvSpPr>
        <p:spPr bwMode="auto">
          <a:xfrm>
            <a:off x="5322888" y="4699353"/>
            <a:ext cx="3857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dirty="0" smtClean="0">
                <a:solidFill>
                  <a:schemeClr val="accent1">
                    <a:lumMod val="75000"/>
                  </a:schemeClr>
                </a:solidFill>
                <a:latin typeface="华康俪金黑W8" panose="020B0809000000000000" pitchFamily="49" charset="-122"/>
                <a:ea typeface="华康俪金黑W8" panose="020B0809000000000000" pitchFamily="49" charset="-122"/>
              </a:rPr>
              <a:t>4</a:t>
            </a:r>
            <a:endParaRPr lang="zh-CN" altLang="en-US" sz="4000" dirty="0">
              <a:solidFill>
                <a:schemeClr val="accent1">
                  <a:lumMod val="75000"/>
                </a:schemeClr>
              </a:solidFill>
              <a:latin typeface="华康俪金黑W8" panose="020B0809000000000000" pitchFamily="49" charset="-122"/>
              <a:ea typeface="华康俪金黑W8" panose="020B0809000000000000" pitchFamily="49" charset="-122"/>
            </a:endParaRPr>
          </a:p>
        </p:txBody>
      </p:sp>
      <p:sp>
        <p:nvSpPr>
          <p:cNvPr id="20" name="文本框 11"/>
          <p:cNvSpPr txBox="1">
            <a:spLocks noChangeArrowheads="1"/>
          </p:cNvSpPr>
          <p:nvPr/>
        </p:nvSpPr>
        <p:spPr bwMode="auto">
          <a:xfrm>
            <a:off x="6019801" y="3856502"/>
            <a:ext cx="424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400" dirty="0" smtClean="0">
                <a:solidFill>
                  <a:srgbClr val="990000"/>
                </a:solidFill>
                <a:latin typeface="Arial" panose="020B0604020202020204" pitchFamily="34" charset="0"/>
              </a:rPr>
              <a:t>开放获取哲学电子资源及利用</a:t>
            </a:r>
            <a:endParaRPr lang="zh-CN" altLang="en-US" sz="24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465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523" y="0"/>
            <a:ext cx="6690940" cy="69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>
          <a:xfrm>
            <a:off x="4648200" y="6353613"/>
            <a:ext cx="2743200" cy="365125"/>
          </a:xfrm>
        </p:spPr>
        <p:txBody>
          <a:bodyPr/>
          <a:lstStyle/>
          <a:p>
            <a:fld id="{023126B9-07AC-4BAF-B3D7-FAC1D3999DA4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63" y="0"/>
            <a:ext cx="7971361" cy="6132896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 rot="16200000">
            <a:off x="3008665" y="1526246"/>
            <a:ext cx="1072056" cy="2918093"/>
            <a:chOff x="6657348" y="3321269"/>
            <a:chExt cx="1072056" cy="4844145"/>
          </a:xfrm>
        </p:grpSpPr>
        <p:sp>
          <p:nvSpPr>
            <p:cNvPr id="9" name="右箭头 8"/>
            <p:cNvSpPr/>
            <p:nvPr/>
          </p:nvSpPr>
          <p:spPr>
            <a:xfrm rot="5400000">
              <a:off x="5645728" y="6081738"/>
              <a:ext cx="3095296" cy="107205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846890" y="3321269"/>
              <a:ext cx="692972" cy="1748848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677" y="299009"/>
            <a:ext cx="7140559" cy="5372566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250620" y="5151180"/>
            <a:ext cx="30957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每次</a:t>
            </a:r>
            <a:r>
              <a:rPr lang="en-US" altLang="zh-CN" sz="2800" dirty="0" smtClean="0"/>
              <a:t>50</a:t>
            </a:r>
            <a:r>
              <a:rPr lang="zh-CN" altLang="en-US" sz="2800" dirty="0" smtClean="0"/>
              <a:t>页，</a:t>
            </a:r>
            <a:r>
              <a:rPr lang="en-US" altLang="zh-CN" sz="2800" dirty="0" smtClean="0"/>
              <a:t>20</a:t>
            </a:r>
            <a:r>
              <a:rPr lang="zh-CN" altLang="en-US" sz="2800" dirty="0" smtClean="0"/>
              <a:t>天有效期，</a:t>
            </a:r>
            <a:r>
              <a:rPr lang="en-US" altLang="zh-CN" sz="2800" dirty="0" smtClean="0"/>
              <a:t>20</a:t>
            </a:r>
            <a:r>
              <a:rPr lang="zh-CN" altLang="en-US" sz="2800" dirty="0" smtClean="0"/>
              <a:t>天内可打开链接</a:t>
            </a:r>
            <a:r>
              <a:rPr lang="en-US" altLang="zh-CN" sz="2800" dirty="0" smtClean="0"/>
              <a:t>20</a:t>
            </a:r>
            <a:r>
              <a:rPr lang="zh-CN" altLang="en-US" sz="2800" dirty="0" smtClean="0"/>
              <a:t>次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0809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462" y="2220845"/>
            <a:ext cx="6965284" cy="285774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01918" y="351730"/>
            <a:ext cx="10339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方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正</a:t>
            </a:r>
            <a:r>
              <a:rPr lang="en-US" altLang="zh-CN" sz="2800" b="1" dirty="0" err="1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Apabi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数字图书馆数据库：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635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23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12" y="260672"/>
            <a:ext cx="9502964" cy="56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619"/>
            <a:ext cx="8193887" cy="549929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749522" y="4183828"/>
            <a:ext cx="1104327" cy="1881212"/>
            <a:chOff x="2749522" y="4183828"/>
            <a:chExt cx="1104327" cy="1881212"/>
          </a:xfrm>
        </p:grpSpPr>
        <p:sp>
          <p:nvSpPr>
            <p:cNvPr id="4" name="右箭头 3"/>
            <p:cNvSpPr/>
            <p:nvPr/>
          </p:nvSpPr>
          <p:spPr>
            <a:xfrm rot="5400000">
              <a:off x="2690466" y="4933929"/>
              <a:ext cx="1190167" cy="107205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6200000">
              <a:off x="2980614" y="4003564"/>
              <a:ext cx="692972" cy="105349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835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4" y="88440"/>
            <a:ext cx="11857748" cy="55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7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502" y="2553640"/>
            <a:ext cx="5959356" cy="38027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709" y="1476264"/>
            <a:ext cx="8824725" cy="10135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11821" y="723719"/>
            <a:ext cx="10339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缩小检索范围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642538" y="3263772"/>
            <a:ext cx="4887143" cy="1928027"/>
            <a:chOff x="6642538" y="3263772"/>
            <a:chExt cx="4887143" cy="192802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99283" y="3263772"/>
              <a:ext cx="4130398" cy="1928027"/>
            </a:xfrm>
            <a:prstGeom prst="rect">
              <a:avLst/>
            </a:prstGeom>
          </p:spPr>
        </p:pic>
        <p:sp>
          <p:nvSpPr>
            <p:cNvPr id="7" name="右箭头 6"/>
            <p:cNvSpPr/>
            <p:nvPr/>
          </p:nvSpPr>
          <p:spPr>
            <a:xfrm>
              <a:off x="6642538" y="3752193"/>
              <a:ext cx="756745" cy="70280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77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928" y="1423998"/>
            <a:ext cx="7674005" cy="47552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3843" y="701874"/>
            <a:ext cx="10339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支持多种阅览器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36579" y="5065986"/>
            <a:ext cx="3226676" cy="914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01918" y="351730"/>
            <a:ext cx="103399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Cohen R S, </a:t>
            </a:r>
            <a:r>
              <a:rPr lang="en-US" altLang="zh-CN" sz="2800" b="1" dirty="0" err="1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Schnelle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T. Cognition and Fact. Materials on </a:t>
            </a:r>
            <a:r>
              <a:rPr lang="en-US" altLang="zh-CN" sz="2800" b="1" dirty="0" err="1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Ludwik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Fleck[M]. Boston Studies in the Philosophy of Science, v. 87. Dordrecht: D. </a:t>
            </a:r>
            <a:r>
              <a:rPr lang="en-US" altLang="zh-CN" sz="2800" b="1" dirty="0" err="1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Reidel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Publishing Company, 1986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err="1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SpringerLink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电子图书及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	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期刊数据库：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88" y="3029386"/>
            <a:ext cx="9495343" cy="37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8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29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007"/>
            <a:ext cx="9373412" cy="353598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0006"/>
            <a:ext cx="10920406" cy="3589331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右箭头 4"/>
          <p:cNvSpPr/>
          <p:nvPr/>
        </p:nvSpPr>
        <p:spPr>
          <a:xfrm rot="5400000">
            <a:off x="452525" y="1951589"/>
            <a:ext cx="1463688" cy="10114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89012" y="34066"/>
            <a:ext cx="4787534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altLang="zh-CN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1.</a:t>
            </a:r>
            <a:r>
              <a:rPr lang="zh-CN" altLang="en-US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馆藏</a:t>
            </a:r>
            <a:r>
              <a:rPr lang="zh-CN" altLang="en-US" sz="3200" dirty="0">
                <a:solidFill>
                  <a:srgbClr val="990000"/>
                </a:solidFill>
                <a:latin typeface="Arial" panose="020B0604020202020204" pitchFamily="34" charset="0"/>
              </a:rPr>
              <a:t>文献</a:t>
            </a:r>
            <a:r>
              <a:rPr lang="zh-CN" altLang="en-US" sz="3200" dirty="0" smtClean="0">
                <a:solidFill>
                  <a:srgbClr val="990000"/>
                </a:solidFill>
                <a:latin typeface="Arial" panose="020B0604020202020204" pitchFamily="34" charset="0"/>
              </a:rPr>
              <a:t>分类及简介</a:t>
            </a:r>
            <a:endParaRPr lang="zh-CN" altLang="en-US" sz="32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416676" y="1177067"/>
            <a:ext cx="396081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电子文献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网络数据库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电子书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电子期刊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电子报纸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endParaRPr lang="zh-CN" altLang="en-US" sz="3200" b="1" dirty="0">
              <a:solidFill>
                <a:schemeClr val="bg2"/>
              </a:solidFill>
              <a:ea typeface="楷体_GB2312"/>
              <a:cs typeface="楷体_GB231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454775" y="3589014"/>
            <a:ext cx="396081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特色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收藏</a:t>
            </a:r>
            <a:endParaRPr lang="en-US" altLang="zh-CN" sz="2400" b="1" dirty="0" smtClean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2" indent="0">
              <a:spcBef>
                <a:spcPct val="20000"/>
              </a:spcBef>
              <a:buClr>
                <a:schemeClr val="hlink"/>
              </a:buClr>
            </a:pP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西文特藏</a:t>
            </a:r>
            <a:endParaRPr lang="en-US" altLang="zh-CN" sz="2400" b="1" dirty="0" smtClean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800100" lvl="2" indent="0">
              <a:spcBef>
                <a:spcPct val="20000"/>
              </a:spcBef>
              <a:buClr>
                <a:schemeClr val="hlink"/>
              </a:buClr>
            </a:pP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燕大论文</a:t>
            </a:r>
            <a:endParaRPr lang="en-US" altLang="zh-CN" sz="2400" b="1" dirty="0" smtClean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66999" y="3547602"/>
            <a:ext cx="44275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视频</a:t>
            </a:r>
            <a:r>
              <a:rPr lang="en-US" altLang="zh-CN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音频资源</a:t>
            </a:r>
            <a:endParaRPr lang="zh-CN" altLang="en-US" sz="2400" b="1" dirty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北大讲座</a:t>
            </a:r>
            <a:endParaRPr lang="en-US" altLang="zh-CN" sz="2400" b="1" dirty="0" smtClean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zh-CN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音乐</a:t>
            </a:r>
            <a:endParaRPr lang="en-US" altLang="zh-CN" sz="2400" b="1" dirty="0" smtClean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随书光盘</a:t>
            </a:r>
            <a:endParaRPr lang="en-US" altLang="zh-CN" sz="2400" b="1" dirty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电影</a:t>
            </a:r>
            <a:endParaRPr lang="zh-CN" altLang="en-US" sz="2400" b="1" dirty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67000" y="1177068"/>
            <a:ext cx="7748588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印刷型文献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书籍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期刊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报纸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学位论文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endParaRPr lang="zh-CN" altLang="en-US" sz="2400" b="1" dirty="0">
              <a:solidFill>
                <a:srgbClr val="040014"/>
              </a:solidFill>
              <a:ea typeface="楷体_GB2312"/>
              <a:cs typeface="楷体_GB2312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289175" y="5855677"/>
            <a:ext cx="6476756" cy="500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详情可查看“</a:t>
            </a:r>
            <a:r>
              <a:rPr lang="zh-CN" altLang="en-US" sz="2400" b="1" dirty="0">
                <a:solidFill>
                  <a:schemeClr val="accent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图书馆主页</a:t>
            </a:r>
            <a:r>
              <a:rPr lang="en-US" altLang="zh-CN" sz="2400" b="1" dirty="0">
                <a:solidFill>
                  <a:schemeClr val="accent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zh-CN" altLang="en-US" sz="2400" b="1" dirty="0">
                <a:solidFill>
                  <a:schemeClr val="accent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资源</a:t>
            </a:r>
            <a:r>
              <a:rPr lang="zh-CN" altLang="en-US" sz="2400" b="1" dirty="0" smtClean="0">
                <a:solidFill>
                  <a:srgbClr val="040014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 栏目</a:t>
            </a:r>
            <a:endParaRPr lang="zh-CN" altLang="en-US" sz="2400" b="1" dirty="0">
              <a:solidFill>
                <a:srgbClr val="040014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967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62034" cy="418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13" y="2249"/>
            <a:ext cx="7803556" cy="6721422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686560" y="3530309"/>
            <a:ext cx="1920240" cy="7315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灯片编号占位符 1"/>
          <p:cNvSpPr txBox="1">
            <a:spLocks/>
          </p:cNvSpPr>
          <p:nvPr/>
        </p:nvSpPr>
        <p:spPr>
          <a:xfrm>
            <a:off x="7604760" y="5492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3126B9-07AC-4BAF-B3D7-FAC1D3999DA4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6465654" y="5989955"/>
            <a:ext cx="1920240" cy="7315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5092530" y="4615180"/>
            <a:ext cx="2893229" cy="7315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781" y="661961"/>
            <a:ext cx="4867158" cy="605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37514" cy="6888881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4300050" y="4544060"/>
            <a:ext cx="2893229" cy="7315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258" y="2133600"/>
            <a:ext cx="5372811" cy="4476432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7344023" y="4544060"/>
            <a:ext cx="325120" cy="7315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24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33</a:t>
            </a:fld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01918" y="351730"/>
            <a:ext cx="10339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Gabriel, Markus. Transcendental Ontology, Continuum International Publishing Group, 2011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err="1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Ebook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Central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电子图书数据库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18" y="2905647"/>
            <a:ext cx="11469094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0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75" y="173113"/>
            <a:ext cx="11408129" cy="64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35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32" y="292041"/>
            <a:ext cx="8710415" cy="135647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" y="2021546"/>
            <a:ext cx="10402270" cy="4836454"/>
          </a:xfrm>
          <a:prstGeom prst="rect">
            <a:avLst/>
          </a:prstGeom>
        </p:spPr>
      </p:pic>
      <p:sp>
        <p:nvSpPr>
          <p:cNvPr id="7" name="下箭头 6"/>
          <p:cNvSpPr/>
          <p:nvPr/>
        </p:nvSpPr>
        <p:spPr>
          <a:xfrm>
            <a:off x="5790415" y="1577399"/>
            <a:ext cx="589280" cy="373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42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03" y="196791"/>
            <a:ext cx="9396274" cy="13640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79" y="1960162"/>
            <a:ext cx="9365411" cy="4897838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>
            <a:off x="6350000" y="1509701"/>
            <a:ext cx="629920" cy="3902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05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37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6" y="190902"/>
            <a:ext cx="12787468" cy="63480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33520" y="853440"/>
            <a:ext cx="1503680" cy="5791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800080" y="3075347"/>
            <a:ext cx="1503680" cy="5791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>
            <a:off x="10800080" y="2661920"/>
            <a:ext cx="65024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37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01" y="634786"/>
            <a:ext cx="7597798" cy="493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8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39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421" y="158665"/>
            <a:ext cx="7620660" cy="395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3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89012" y="34066"/>
            <a:ext cx="4787534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en-US" altLang="zh-CN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1.</a:t>
            </a:r>
            <a:r>
              <a:rPr lang="zh-CN" altLang="en-US" sz="32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馆藏</a:t>
            </a:r>
            <a:r>
              <a:rPr lang="zh-CN" altLang="en-US" sz="3200" dirty="0">
                <a:solidFill>
                  <a:srgbClr val="990000"/>
                </a:solidFill>
                <a:latin typeface="Arial" panose="020B0604020202020204" pitchFamily="34" charset="0"/>
              </a:rPr>
              <a:t>文献</a:t>
            </a:r>
            <a:r>
              <a:rPr lang="zh-CN" altLang="en-US" sz="3200" dirty="0" smtClean="0">
                <a:solidFill>
                  <a:srgbClr val="990000"/>
                </a:solidFill>
                <a:latin typeface="Arial" panose="020B0604020202020204" pitchFamily="34" charset="0"/>
              </a:rPr>
              <a:t>分类及简介</a:t>
            </a:r>
            <a:endParaRPr lang="zh-CN" altLang="en-US" sz="3200" dirty="0">
              <a:solidFill>
                <a:srgbClr val="99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752600" y="1052513"/>
            <a:ext cx="8229600" cy="45259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印刷型文献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纸本书刊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lvl="1">
              <a:defRPr/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机读目录: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    1995年以后出版的新书，一律通过计算机联机公共目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录查询系统（</a:t>
            </a:r>
            <a:r>
              <a:rPr lang="en-US" altLang="zh-CN" b="1" dirty="0" smtClean="0">
                <a:latin typeface="华文楷体" pitchFamily="2" charset="-122"/>
                <a:ea typeface="华文楷体" pitchFamily="2" charset="-122"/>
              </a:rPr>
              <a:t>OPAC</a:t>
            </a: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）进行查询 </a:t>
            </a: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en-US" altLang="zh-CN" b="1" dirty="0" smtClean="0">
              <a:latin typeface="华文楷体" pitchFamily="2" charset="-122"/>
              <a:ea typeface="华文楷体" pitchFamily="2" charset="-122"/>
            </a:endParaRPr>
          </a:p>
          <a:p>
            <a:pPr lvl="1">
              <a:buFont typeface="Arial" panose="020B0604020202020204" pitchFamily="34" charset="0"/>
              <a:buNone/>
              <a:defRPr/>
            </a:pPr>
            <a:endParaRPr lang="zh-CN" altLang="en-US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80" y="2758890"/>
            <a:ext cx="8413315" cy="39625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902" y="2667684"/>
            <a:ext cx="5282530" cy="393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7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324" y="713590"/>
            <a:ext cx="9114310" cy="44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41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98" y="167357"/>
            <a:ext cx="11583404" cy="652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8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6" y="190902"/>
            <a:ext cx="12787468" cy="6348010"/>
          </a:xfrm>
          <a:prstGeom prst="rect">
            <a:avLst/>
          </a:prstGeom>
        </p:spPr>
      </p:pic>
      <p:sp>
        <p:nvSpPr>
          <p:cNvPr id="8" name="下箭头 7"/>
          <p:cNvSpPr/>
          <p:nvPr/>
        </p:nvSpPr>
        <p:spPr>
          <a:xfrm>
            <a:off x="11163740" y="2643864"/>
            <a:ext cx="65024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37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43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29" y="266766"/>
            <a:ext cx="10464973" cy="543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2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46" y="190902"/>
            <a:ext cx="12787468" cy="6348010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>
            <a:off x="6343694" y="2538760"/>
            <a:ext cx="650240" cy="497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87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45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01" y="41616"/>
            <a:ext cx="12246401" cy="677476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492941" y="5152171"/>
            <a:ext cx="1503680" cy="5791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794" y="556361"/>
            <a:ext cx="4359018" cy="61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9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290" y="497873"/>
            <a:ext cx="3744310" cy="6223602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4603531" y="2228192"/>
            <a:ext cx="4246179" cy="168165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82615" y="2510478"/>
            <a:ext cx="3844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其他电子图书数据库（中文）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466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47</a:t>
            </a:fld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625168"/>
              </p:ext>
            </p:extLst>
          </p:nvPr>
        </p:nvGraphicFramePr>
        <p:xfrm>
          <a:off x="504494" y="719666"/>
          <a:ext cx="11172498" cy="563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6249">
                  <a:extLst>
                    <a:ext uri="{9D8B030D-6E8A-4147-A177-3AD203B41FA5}">
                      <a16:colId xmlns:a16="http://schemas.microsoft.com/office/drawing/2014/main" val="2919557923"/>
                    </a:ext>
                  </a:extLst>
                </a:gridCol>
                <a:gridCol w="5586249">
                  <a:extLst>
                    <a:ext uri="{9D8B030D-6E8A-4147-A177-3AD203B41FA5}">
                      <a16:colId xmlns:a16="http://schemas.microsoft.com/office/drawing/2014/main" val="2133579681"/>
                    </a:ext>
                  </a:extLst>
                </a:gridCol>
              </a:tblGrid>
              <a:tr h="1037885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综合的电子图书数据库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英文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人文社科类电子图书数据库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英文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355083"/>
                  </a:ext>
                </a:extLst>
              </a:tr>
              <a:tr h="4598799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854383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94" y="1923394"/>
            <a:ext cx="5605762" cy="410051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256" y="1973289"/>
            <a:ext cx="5446985" cy="3287166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504493" y="3047999"/>
            <a:ext cx="5701861" cy="112460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6206355" y="2375338"/>
            <a:ext cx="5350885" cy="67266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48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60719" y="205716"/>
            <a:ext cx="66340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找期刊论文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专业电子期刊论文数据库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254897"/>
              </p:ext>
            </p:extLst>
          </p:nvPr>
        </p:nvGraphicFramePr>
        <p:xfrm>
          <a:off x="184290" y="1034938"/>
          <a:ext cx="11773625" cy="4959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826">
                  <a:extLst>
                    <a:ext uri="{9D8B030D-6E8A-4147-A177-3AD203B41FA5}">
                      <a16:colId xmlns:a16="http://schemas.microsoft.com/office/drawing/2014/main" val="2259027793"/>
                    </a:ext>
                  </a:extLst>
                </a:gridCol>
                <a:gridCol w="2283678">
                  <a:extLst>
                    <a:ext uri="{9D8B030D-6E8A-4147-A177-3AD203B41FA5}">
                      <a16:colId xmlns:a16="http://schemas.microsoft.com/office/drawing/2014/main" val="3846945773"/>
                    </a:ext>
                  </a:extLst>
                </a:gridCol>
                <a:gridCol w="7942121">
                  <a:extLst>
                    <a:ext uri="{9D8B030D-6E8A-4147-A177-3AD203B41FA5}">
                      <a16:colId xmlns:a16="http://schemas.microsoft.com/office/drawing/2014/main" val="3079971947"/>
                    </a:ext>
                  </a:extLst>
                </a:gridCol>
              </a:tblGrid>
              <a:tr h="387016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语种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数据库名称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简介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3168"/>
                  </a:ext>
                </a:extLst>
              </a:tr>
              <a:tr h="579937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英文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Philosophy Documentation Center</a:t>
                      </a:r>
                    </a:p>
                    <a:p>
                      <a:r>
                        <a:rPr lang="zh-CN" altLang="en-US" dirty="0" smtClean="0"/>
                        <a:t>（哲学文献中心数据库，</a:t>
                      </a:r>
                      <a:r>
                        <a:rPr lang="en-US" altLang="zh-CN" dirty="0" smtClean="0"/>
                        <a:t>PDC</a:t>
                      </a:r>
                      <a:r>
                        <a:rPr lang="zh-CN" altLang="en-US" dirty="0" smtClean="0"/>
                        <a:t>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PDC</a:t>
                      </a:r>
                      <a:r>
                        <a:rPr lang="zh-CN" altLang="en-US" dirty="0" smtClean="0"/>
                        <a:t>哲学文献中心数据库由美国哲学文献中心（</a:t>
                      </a:r>
                      <a:r>
                        <a:rPr lang="en-US" altLang="zh-CN" dirty="0" smtClean="0"/>
                        <a:t>Philosophy Documentation Center</a:t>
                      </a:r>
                      <a:r>
                        <a:rPr lang="zh-CN" altLang="en-US" dirty="0" smtClean="0"/>
                        <a:t>，</a:t>
                      </a:r>
                      <a:r>
                        <a:rPr lang="en-US" altLang="zh-CN" dirty="0" smtClean="0"/>
                        <a:t>PDC</a:t>
                      </a:r>
                      <a:r>
                        <a:rPr lang="zh-CN" altLang="en-US" dirty="0" smtClean="0"/>
                        <a:t>）提供，目前共收录学术期刊（包括</a:t>
                      </a:r>
                      <a:r>
                        <a:rPr lang="en-US" altLang="zh-CN" dirty="0" smtClean="0"/>
                        <a:t>Journal of Philosophical Research</a:t>
                      </a:r>
                      <a:r>
                        <a:rPr lang="zh-CN" altLang="en-US" dirty="0" smtClean="0"/>
                        <a:t>，</a:t>
                      </a:r>
                      <a:r>
                        <a:rPr lang="en-US" altLang="zh-CN" dirty="0" smtClean="0"/>
                        <a:t>Philosophical Studies</a:t>
                      </a:r>
                      <a:r>
                        <a:rPr lang="zh-CN" altLang="en-US" dirty="0" smtClean="0"/>
                        <a:t>，</a:t>
                      </a:r>
                      <a:r>
                        <a:rPr lang="en-US" altLang="zh-CN" dirty="0" smtClean="0"/>
                        <a:t>International Philosophical Quarterly</a:t>
                      </a:r>
                      <a:r>
                        <a:rPr lang="zh-CN" altLang="en-US" dirty="0" smtClean="0"/>
                        <a:t>和</a:t>
                      </a:r>
                      <a:r>
                        <a:rPr lang="en-US" altLang="zh-CN" dirty="0" smtClean="0"/>
                        <a:t>Philosophical Topics</a:t>
                      </a:r>
                      <a:r>
                        <a:rPr lang="zh-CN" altLang="en-US" dirty="0" smtClean="0"/>
                        <a:t>等核心期刊。）、会议录、图书和丛书、杂志、新闻通讯，共计超过</a:t>
                      </a:r>
                      <a:r>
                        <a:rPr lang="en-US" altLang="zh-CN" dirty="0" smtClean="0"/>
                        <a:t>150,000</a:t>
                      </a:r>
                      <a:r>
                        <a:rPr lang="zh-CN" altLang="en-US" dirty="0" smtClean="0"/>
                        <a:t>篇文章，涵盖哲学、宗教学研究、应用伦理学及相关研究领域，收录的出版物覆盖时间范围从</a:t>
                      </a:r>
                      <a:r>
                        <a:rPr lang="en-US" altLang="zh-CN" dirty="0" smtClean="0"/>
                        <a:t>1900</a:t>
                      </a:r>
                      <a:r>
                        <a:rPr lang="zh-CN" altLang="en-US" dirty="0" smtClean="0"/>
                        <a:t>年至现在。共计有</a:t>
                      </a:r>
                      <a:r>
                        <a:rPr lang="en-US" altLang="zh-CN" dirty="0" smtClean="0"/>
                        <a:t>121</a:t>
                      </a:r>
                      <a:r>
                        <a:rPr lang="zh-CN" altLang="en-US" dirty="0" smtClean="0"/>
                        <a:t>种资源为独家提供，从第一卷期开始收录的资源有</a:t>
                      </a:r>
                      <a:r>
                        <a:rPr lang="en-US" altLang="zh-CN" dirty="0" smtClean="0"/>
                        <a:t>161</a:t>
                      </a:r>
                      <a:r>
                        <a:rPr lang="zh-CN" altLang="en-US" dirty="0" smtClean="0"/>
                        <a:t>种，同行评审资源为</a:t>
                      </a:r>
                      <a:r>
                        <a:rPr lang="en-US" altLang="zh-CN" dirty="0" smtClean="0"/>
                        <a:t>162</a:t>
                      </a:r>
                      <a:r>
                        <a:rPr lang="zh-CN" altLang="en-US" dirty="0" smtClean="0"/>
                        <a:t>种。提供</a:t>
                      </a:r>
                      <a:r>
                        <a:rPr lang="en-US" altLang="zh-CN" dirty="0" smtClean="0"/>
                        <a:t>PDF</a:t>
                      </a:r>
                      <a:r>
                        <a:rPr lang="zh-CN" altLang="en-US" dirty="0" smtClean="0"/>
                        <a:t>或</a:t>
                      </a:r>
                      <a:r>
                        <a:rPr lang="en-US" altLang="zh-CN" dirty="0" smtClean="0"/>
                        <a:t>HTML</a:t>
                      </a:r>
                      <a:r>
                        <a:rPr lang="zh-CN" altLang="en-US" dirty="0" smtClean="0"/>
                        <a:t>两种阅读格式，支持全文检索。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562326"/>
                  </a:ext>
                </a:extLst>
              </a:tr>
              <a:tr h="278524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英文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Philosopher’s Index with Full Text (</a:t>
                      </a:r>
                      <a:r>
                        <a:rPr lang="zh-CN" altLang="en-US" dirty="0" smtClean="0"/>
                        <a:t>哲学与宗教索引及全文数据库，</a:t>
                      </a:r>
                      <a:r>
                        <a:rPr lang="en-US" altLang="zh-CN" dirty="0" smtClean="0"/>
                        <a:t>EBSCO)</a:t>
                      </a:r>
                      <a:endParaRPr lang="zh-CN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Philosopher’s Index with Full Text (</a:t>
                      </a:r>
                      <a:r>
                        <a:rPr lang="zh-CN" altLang="en-US" dirty="0" smtClean="0"/>
                        <a:t>哲学文献索引及全文数据库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zh-CN" altLang="en-US" dirty="0" smtClean="0"/>
                        <a:t>收录</a:t>
                      </a:r>
                      <a:r>
                        <a:rPr lang="en-US" altLang="zh-CN" dirty="0" smtClean="0"/>
                        <a:t>200</a:t>
                      </a:r>
                      <a:r>
                        <a:rPr lang="zh-CN" altLang="en-US" dirty="0" smtClean="0"/>
                        <a:t>种全文期刊，提供哲学与宗教研究人员所需资源。范围涵盖</a:t>
                      </a:r>
                      <a:r>
                        <a:rPr lang="en-US" altLang="zh-CN" dirty="0" smtClean="0"/>
                        <a:t>139</a:t>
                      </a:r>
                      <a:r>
                        <a:rPr lang="zh-CN" altLang="en-US" dirty="0" smtClean="0"/>
                        <a:t>个国家，包含：澳大利亚、英国、中国、克罗地亚、法国、德国、希腊、意大利、突尼西亚、美国以及乌拉圭。 特别收录</a:t>
                      </a:r>
                      <a:r>
                        <a:rPr lang="en-US" altLang="zh-CN" dirty="0" smtClean="0"/>
                        <a:t>Journal of Philosophy(</a:t>
                      </a:r>
                      <a:r>
                        <a:rPr lang="zh-CN" altLang="en-US" dirty="0" smtClean="0"/>
                        <a:t>完整过刊</a:t>
                      </a:r>
                      <a:r>
                        <a:rPr lang="en-US" altLang="zh-CN" dirty="0" smtClean="0"/>
                        <a:t>)</a:t>
                      </a:r>
                      <a:r>
                        <a:rPr lang="zh-CN" altLang="en-US" dirty="0" smtClean="0"/>
                        <a:t>，从</a:t>
                      </a:r>
                      <a:r>
                        <a:rPr lang="en-US" altLang="zh-CN" dirty="0" smtClean="0"/>
                        <a:t>1904</a:t>
                      </a:r>
                      <a:r>
                        <a:rPr lang="zh-CN" altLang="en-US" dirty="0" smtClean="0"/>
                        <a:t>年第一卷第一期开始收录，其它部分全文刊包含： </a:t>
                      </a:r>
                      <a:r>
                        <a:rPr lang="en-US" altLang="zh-CN" dirty="0" smtClean="0"/>
                        <a:t>Analysis, Monist, British Journal for the History of Philosophy, Philosophical Quarterly, Philosophical Studies, Canadian Journal of Philosophy, Proceedings of the Aristotelian Society, Journal of Chinese Philosophy, Review of Metaphysics</a:t>
                      </a:r>
                      <a:r>
                        <a:rPr lang="zh-CN" altLang="en-US" dirty="0" smtClean="0"/>
                        <a:t>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70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2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49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77360" y="219698"/>
            <a:ext cx="92964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来源于博士论文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Blumberg A E, Feigl H. Logical Positivism[J]. The Journal of Philosophy, 1931, 28(11): 281–296.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Philosophy Documentation Center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数据库：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6" y="2639605"/>
            <a:ext cx="9083827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8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53" y="373460"/>
            <a:ext cx="11179509" cy="4915326"/>
          </a:xfrm>
          <a:prstGeom prst="rect">
            <a:avLst/>
          </a:prstGeom>
        </p:spPr>
      </p:pic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066800" y="5615721"/>
            <a:ext cx="8229600" cy="13565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zh-CN" altLang="en-US" b="1" dirty="0" smtClean="0">
                <a:latin typeface="华文楷体" pitchFamily="2" charset="-122"/>
                <a:ea typeface="华文楷体" pitchFamily="2" charset="-122"/>
              </a:rPr>
              <a:t>卡片目录: 机器查不到的可以到卡片里查</a:t>
            </a:r>
          </a:p>
          <a:p>
            <a:pPr lvl="1"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大部分日文和俄文文献目录，均须查询卡片目录</a:t>
            </a:r>
            <a:endParaRPr lang="zh-CN" altLang="en-US" dirty="0" smtClean="0"/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  <a:p>
            <a:pPr>
              <a:buFont typeface="Arial" panose="020B0604020202020204" pitchFamily="34" charset="0"/>
              <a:buNone/>
              <a:defRPr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5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25" y="45130"/>
            <a:ext cx="9175275" cy="68128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35815" y="1791209"/>
            <a:ext cx="1846385" cy="9321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1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51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31" y="175077"/>
            <a:ext cx="9015241" cy="42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37741"/>
            <a:ext cx="8228833" cy="6301171"/>
          </a:xfrm>
          <a:prstGeom prst="rect">
            <a:avLst/>
          </a:prstGeom>
        </p:spPr>
      </p:pic>
      <p:sp>
        <p:nvSpPr>
          <p:cNvPr id="4" name="右箭头 3"/>
          <p:cNvSpPr/>
          <p:nvPr/>
        </p:nvSpPr>
        <p:spPr>
          <a:xfrm rot="16200000">
            <a:off x="6708913" y="2385390"/>
            <a:ext cx="377687" cy="397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685798"/>
            <a:ext cx="3495064" cy="442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53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45" y="198523"/>
            <a:ext cx="9030483" cy="6340389"/>
          </a:xfrm>
          <a:prstGeom prst="rect">
            <a:avLst/>
          </a:prstGeom>
        </p:spPr>
      </p:pic>
      <p:sp>
        <p:nvSpPr>
          <p:cNvPr id="4" name="右箭头 3"/>
          <p:cNvSpPr/>
          <p:nvPr/>
        </p:nvSpPr>
        <p:spPr>
          <a:xfrm rot="10800000">
            <a:off x="7533860" y="4184374"/>
            <a:ext cx="377687" cy="397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607" y="35693"/>
            <a:ext cx="10156394" cy="45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4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0" y="0"/>
            <a:ext cx="9060965" cy="67823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929" y="2903857"/>
            <a:ext cx="8436071" cy="36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55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2" y="101723"/>
            <a:ext cx="9099068" cy="685097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88843" y="3349487"/>
            <a:ext cx="1540566" cy="92433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78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80" y="149087"/>
            <a:ext cx="11301046" cy="588635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261" y="623444"/>
            <a:ext cx="4773184" cy="573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57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77360" y="219698"/>
            <a:ext cx="92964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来源于博士论文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Blumberg A E, Feigl H. Logical Positivism[J]. The Journal of Philosophy, 1931, 28(11): 281–296.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Philosopher’s 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Index with Full Text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数据库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：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26" y="2473638"/>
            <a:ext cx="8097284" cy="424783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938129" y="4750904"/>
            <a:ext cx="2484784" cy="92433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61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" y="121967"/>
            <a:ext cx="10147979" cy="673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55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59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60719" y="106325"/>
            <a:ext cx="66340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找期刊论文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综合电子期刊论文数据库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013500"/>
              </p:ext>
            </p:extLst>
          </p:nvPr>
        </p:nvGraphicFramePr>
        <p:xfrm>
          <a:off x="134595" y="627434"/>
          <a:ext cx="11773625" cy="6230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826">
                  <a:extLst>
                    <a:ext uri="{9D8B030D-6E8A-4147-A177-3AD203B41FA5}">
                      <a16:colId xmlns:a16="http://schemas.microsoft.com/office/drawing/2014/main" val="2259027793"/>
                    </a:ext>
                  </a:extLst>
                </a:gridCol>
                <a:gridCol w="2283678">
                  <a:extLst>
                    <a:ext uri="{9D8B030D-6E8A-4147-A177-3AD203B41FA5}">
                      <a16:colId xmlns:a16="http://schemas.microsoft.com/office/drawing/2014/main" val="3846945773"/>
                    </a:ext>
                  </a:extLst>
                </a:gridCol>
                <a:gridCol w="7942121">
                  <a:extLst>
                    <a:ext uri="{9D8B030D-6E8A-4147-A177-3AD203B41FA5}">
                      <a16:colId xmlns:a16="http://schemas.microsoft.com/office/drawing/2014/main" val="3079971947"/>
                    </a:ext>
                  </a:extLst>
                </a:gridCol>
              </a:tblGrid>
              <a:tr h="387016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语种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数据库名称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简介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3168"/>
                  </a:ext>
                </a:extLst>
              </a:tr>
              <a:tr h="579937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中文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中国期刊网（</a:t>
                      </a:r>
                      <a:r>
                        <a:rPr lang="en-US" altLang="zh-CN" dirty="0" smtClean="0"/>
                        <a:t>CNKI</a:t>
                      </a:r>
                      <a:r>
                        <a:rPr lang="zh-CN" altLang="en-US" dirty="0" smtClean="0"/>
                        <a:t>、知网）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收录中文期刊，按其分类标准哲学类下包括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哲学研究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中国哲学史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科学技术哲学研究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等</a:t>
                      </a:r>
                      <a:r>
                        <a:rPr lang="en-US" altLang="zh-CN" dirty="0" smtClean="0"/>
                        <a:t>50</a:t>
                      </a:r>
                      <a:r>
                        <a:rPr lang="zh-CN" altLang="en-US" dirty="0" smtClean="0"/>
                        <a:t>种期刊，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世界宗教研究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等</a:t>
                      </a:r>
                      <a:r>
                        <a:rPr lang="en-US" altLang="zh-CN" dirty="0" smtClean="0"/>
                        <a:t>38</a:t>
                      </a:r>
                      <a:r>
                        <a:rPr lang="zh-CN" altLang="en-US" dirty="0" smtClean="0"/>
                        <a:t>个宗教学类下刊，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逻辑学研究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逻辑研究专辑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逻辑学类下刊</a:t>
                      </a:r>
                      <a:r>
                        <a:rPr lang="en-US" altLang="zh-CN" dirty="0" smtClean="0"/>
                        <a:t>2</a:t>
                      </a:r>
                      <a:r>
                        <a:rPr lang="zh-CN" altLang="en-US" dirty="0" smtClean="0"/>
                        <a:t>种，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中国美学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外国美学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等美学类刊</a:t>
                      </a:r>
                      <a:r>
                        <a:rPr lang="en-US" altLang="zh-CN" dirty="0" smtClean="0"/>
                        <a:t>6</a:t>
                      </a:r>
                      <a:r>
                        <a:rPr lang="zh-CN" altLang="en-US" dirty="0" smtClean="0"/>
                        <a:t>种等。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562326"/>
                  </a:ext>
                </a:extLst>
              </a:tr>
              <a:tr h="557048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中文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全国报刊索引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可查找晚清和民国时期的报刊资源。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70674"/>
                  </a:ext>
                </a:extLst>
              </a:tr>
              <a:tr h="387016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英文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Springer Link</a:t>
                      </a:r>
                      <a:r>
                        <a:rPr lang="zh-CN" altLang="en-US" dirty="0" smtClean="0"/>
                        <a:t>的电子期刊</a:t>
                      </a:r>
                      <a:endParaRPr lang="en-US" altLang="zh-C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包括</a:t>
                      </a:r>
                      <a:r>
                        <a:rPr lang="en-US" altLang="zh-CN" dirty="0" smtClean="0"/>
                        <a:t>《Philosophical Studies》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《Journal of Indian Philosophy》</a:t>
                      </a:r>
                      <a:r>
                        <a:rPr lang="zh-CN" altLang="en-US" dirty="0" smtClean="0"/>
                        <a:t>等哲学类下</a:t>
                      </a:r>
                      <a:r>
                        <a:rPr lang="en-US" altLang="zh-CN" dirty="0" smtClean="0"/>
                        <a:t>65</a:t>
                      </a:r>
                      <a:r>
                        <a:rPr lang="zh-CN" altLang="en-US" dirty="0" smtClean="0"/>
                        <a:t>种刊。年限</a:t>
                      </a:r>
                      <a:r>
                        <a:rPr lang="en-US" altLang="zh-CN" dirty="0" smtClean="0"/>
                        <a:t>1997-</a:t>
                      </a:r>
                      <a:r>
                        <a:rPr lang="zh-CN" altLang="en-US" dirty="0" smtClean="0"/>
                        <a:t>今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573618"/>
                  </a:ext>
                </a:extLst>
              </a:tr>
              <a:tr h="387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英文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B0012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ProQuest</a:t>
                      </a:r>
                      <a:r>
                        <a:rPr lang="zh-CN" altLang="en-US" dirty="0" smtClean="0"/>
                        <a:t>电子期刊</a:t>
                      </a:r>
                      <a:endParaRPr lang="en-US" altLang="zh-C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包括</a:t>
                      </a:r>
                      <a:r>
                        <a:rPr lang="en-US" altLang="zh-CN" dirty="0" smtClean="0"/>
                        <a:t>《The Bulletin of Symbolic Logic》</a:t>
                      </a:r>
                      <a:r>
                        <a:rPr lang="zh-CN" altLang="en-US" dirty="0" smtClean="0"/>
                        <a:t>等哲学类下</a:t>
                      </a:r>
                      <a:r>
                        <a:rPr lang="en-US" altLang="zh-CN" dirty="0" smtClean="0"/>
                        <a:t>160</a:t>
                      </a:r>
                      <a:r>
                        <a:rPr lang="zh-CN" altLang="en-US" dirty="0" smtClean="0"/>
                        <a:t>多种刊。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325170"/>
                  </a:ext>
                </a:extLst>
              </a:tr>
              <a:tr h="387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英文</a:t>
                      </a:r>
                      <a:endParaRPr lang="zh-CN" altLang="en-US" sz="18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EBSCO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的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ASC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包括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《philosophical studies》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《philosophy of science》</a:t>
                      </a: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等刊。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578757"/>
                  </a:ext>
                </a:extLst>
              </a:tr>
              <a:tr h="387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英文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B0012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JSTOR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是访问人文社科类过刊的重要数据库。包括</a:t>
                      </a:r>
                      <a:r>
                        <a:rPr lang="en-US" altLang="zh-CN" dirty="0" smtClean="0"/>
                        <a:t>《American Journal of Theology &amp; Philosophy》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《American Philosophical Quarterly》</a:t>
                      </a:r>
                      <a:r>
                        <a:rPr lang="zh-CN" altLang="en-US" dirty="0" smtClean="0"/>
                        <a:t>等</a:t>
                      </a:r>
                      <a:r>
                        <a:rPr lang="en-US" altLang="zh-CN" dirty="0" smtClean="0"/>
                        <a:t>138</a:t>
                      </a:r>
                      <a:r>
                        <a:rPr lang="zh-CN" altLang="en-US" dirty="0" smtClean="0"/>
                        <a:t>种哲学刊。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73231"/>
                  </a:ext>
                </a:extLst>
              </a:tr>
              <a:tr h="381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英文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Project MUSE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收藏</a:t>
                      </a:r>
                      <a:r>
                        <a:rPr lang="en-US" altLang="zh-CN" dirty="0" smtClean="0"/>
                        <a:t>《American Journal of Theology &amp; Philosophy》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《Canadian Journal of Philosophy》</a:t>
                      </a:r>
                      <a:r>
                        <a:rPr lang="zh-CN" altLang="en-US" dirty="0" smtClean="0"/>
                        <a:t>等</a:t>
                      </a:r>
                      <a:r>
                        <a:rPr lang="en-US" altLang="zh-CN" dirty="0" smtClean="0"/>
                        <a:t>36</a:t>
                      </a:r>
                      <a:r>
                        <a:rPr lang="zh-CN" altLang="en-US" dirty="0" smtClean="0"/>
                        <a:t>种刊。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646842"/>
                  </a:ext>
                </a:extLst>
              </a:tr>
              <a:tr h="381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英文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B0012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包含</a:t>
                      </a:r>
                      <a:r>
                        <a:rPr lang="en-US" altLang="zh-CN" dirty="0" smtClean="0"/>
                        <a:t>《Philosophy &amp; Social Criticism》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《Research Ethics》</a:t>
                      </a:r>
                      <a:r>
                        <a:rPr lang="zh-CN" altLang="en-US" dirty="0" smtClean="0"/>
                        <a:t>等</a:t>
                      </a:r>
                      <a:r>
                        <a:rPr lang="en-US" altLang="zh-CN" dirty="0" smtClean="0"/>
                        <a:t>10</a:t>
                      </a:r>
                      <a:r>
                        <a:rPr lang="zh-CN" altLang="en-US" dirty="0" smtClean="0"/>
                        <a:t>种刊。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036416"/>
                  </a:ext>
                </a:extLst>
              </a:tr>
              <a:tr h="381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英文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B0012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Elsevier: </a:t>
                      </a:r>
                      <a:r>
                        <a:rPr lang="en-US" altLang="zh-CN" dirty="0" err="1" smtClean="0"/>
                        <a:t>ScienceDirect</a:t>
                      </a:r>
                      <a:endParaRPr lang="en-US" altLang="zh-CN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包含</a:t>
                      </a:r>
                      <a:r>
                        <a:rPr lang="en-US" altLang="zh-CN" dirty="0" smtClean="0"/>
                        <a:t>《Studies in History and Philosophy of </a:t>
                      </a:r>
                      <a:r>
                        <a:rPr lang="en-US" altLang="zh-CN" dirty="0" err="1" smtClean="0"/>
                        <a:t>Science》A-C</a:t>
                      </a:r>
                      <a:r>
                        <a:rPr lang="zh-CN" altLang="en-US" dirty="0" smtClean="0"/>
                        <a:t>刊。学科分类无哲学类。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238727"/>
                  </a:ext>
                </a:extLst>
              </a:tr>
              <a:tr h="381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B0012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中文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B0012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台湾学术期刊在线数据库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包含台湾出版的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哲学与文化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鹅湖学志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、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宗教哲学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等刊。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587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3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546589" y="212603"/>
            <a:ext cx="2636226" cy="5674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900" b="1" dirty="0" smtClean="0">
                <a:solidFill>
                  <a:schemeClr val="accent2"/>
                </a:solidFill>
                <a:ea typeface="幼圆" pitchFamily="49" charset="-122"/>
              </a:rPr>
              <a:t>检索结果过多</a:t>
            </a:r>
            <a:endParaRPr lang="zh-CN" altLang="en-US" sz="2900" b="1" dirty="0">
              <a:solidFill>
                <a:schemeClr val="accent2"/>
              </a:solidFill>
              <a:ea typeface="幼圆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61" y="873574"/>
            <a:ext cx="9440373" cy="2527499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081454" y="3494592"/>
            <a:ext cx="8900746" cy="3226883"/>
            <a:chOff x="1081454" y="3494592"/>
            <a:chExt cx="8900746" cy="3226883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1454" y="3953237"/>
              <a:ext cx="8900746" cy="2768238"/>
            </a:xfrm>
            <a:prstGeom prst="rect">
              <a:avLst/>
            </a:prstGeom>
          </p:spPr>
        </p:pic>
        <p:sp>
          <p:nvSpPr>
            <p:cNvPr id="7" name="下箭头 6"/>
            <p:cNvSpPr/>
            <p:nvPr/>
          </p:nvSpPr>
          <p:spPr>
            <a:xfrm>
              <a:off x="4554415" y="3494592"/>
              <a:ext cx="729762" cy="45315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846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60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01918" y="351730"/>
            <a:ext cx="10339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郭志强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语言连接世界何以可能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试论普特南实在论哲学的一致性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[J]. 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自然辩证法通讯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, 2018, 40(03): 30-37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CNKI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49" y="3103073"/>
            <a:ext cx="10973751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0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61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56" y="95987"/>
            <a:ext cx="11453853" cy="4206605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 rot="6620723">
            <a:off x="6148475" y="4325710"/>
            <a:ext cx="536098" cy="597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30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48" y="257391"/>
            <a:ext cx="10946597" cy="6321602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 rot="6620723">
            <a:off x="1897005" y="3253655"/>
            <a:ext cx="536098" cy="597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10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63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48" y="30535"/>
            <a:ext cx="9175275" cy="6690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37793" y="294290"/>
            <a:ext cx="7147035" cy="176573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下箭头 4"/>
          <p:cNvSpPr/>
          <p:nvPr/>
        </p:nvSpPr>
        <p:spPr>
          <a:xfrm rot="6620723">
            <a:off x="6821136" y="350895"/>
            <a:ext cx="536098" cy="597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8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1" y="331792"/>
            <a:ext cx="9580054" cy="616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65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01918" y="351730"/>
            <a:ext cx="10339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高级检索：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2019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年北京大学哲学系在核心期刊和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CSSCI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发文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3" y="874950"/>
            <a:ext cx="9405582" cy="604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66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01918" y="351730"/>
            <a:ext cx="10339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Blumberg A E, Feigl H. Logical Positivism[J]. The Journal of Philosophy, 1931, 28(11): 281–296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JSTOR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4" y="2656144"/>
            <a:ext cx="10646063" cy="406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67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14" y="327391"/>
            <a:ext cx="10981372" cy="620321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02014" y="987973"/>
            <a:ext cx="235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太多结果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1807779" y="327391"/>
            <a:ext cx="861849" cy="660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93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73" y="0"/>
            <a:ext cx="7361558" cy="652328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909848" y="411515"/>
            <a:ext cx="8279524" cy="6111770"/>
            <a:chOff x="3909848" y="411515"/>
            <a:chExt cx="8279524" cy="611177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16298" y="411515"/>
              <a:ext cx="7773074" cy="6111770"/>
            </a:xfrm>
            <a:prstGeom prst="rect">
              <a:avLst/>
            </a:prstGeom>
          </p:spPr>
        </p:pic>
        <p:sp>
          <p:nvSpPr>
            <p:cNvPr id="5" name="右箭头 4"/>
            <p:cNvSpPr/>
            <p:nvPr/>
          </p:nvSpPr>
          <p:spPr>
            <a:xfrm>
              <a:off x="3909848" y="2827283"/>
              <a:ext cx="525518" cy="7987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18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69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55" y="82353"/>
            <a:ext cx="7323455" cy="6546147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 rot="5400000">
            <a:off x="1524001" y="3499946"/>
            <a:ext cx="536028" cy="4309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88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546589" y="212603"/>
            <a:ext cx="2636226" cy="6930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900" b="1" dirty="0" smtClean="0">
                <a:solidFill>
                  <a:schemeClr val="accent2"/>
                </a:solidFill>
                <a:ea typeface="幼圆" pitchFamily="49" charset="-122"/>
              </a:rPr>
              <a:t>检索结果过多</a:t>
            </a:r>
            <a:endParaRPr lang="zh-CN" altLang="en-US" sz="2900" b="1" dirty="0">
              <a:solidFill>
                <a:schemeClr val="accent2"/>
              </a:solidFill>
              <a:ea typeface="幼圆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66" y="905608"/>
            <a:ext cx="7445385" cy="3375953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597036" y="905608"/>
            <a:ext cx="6078415" cy="5860288"/>
            <a:chOff x="2435469" y="817685"/>
            <a:chExt cx="6614098" cy="586028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22725" y="817685"/>
              <a:ext cx="5326842" cy="5860288"/>
            </a:xfrm>
            <a:prstGeom prst="rect">
              <a:avLst/>
            </a:prstGeom>
          </p:spPr>
        </p:pic>
        <p:sp>
          <p:nvSpPr>
            <p:cNvPr id="7" name="右箭头 6"/>
            <p:cNvSpPr/>
            <p:nvPr/>
          </p:nvSpPr>
          <p:spPr>
            <a:xfrm>
              <a:off x="2435469" y="2083777"/>
              <a:ext cx="993531" cy="59787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227433" y="905608"/>
            <a:ext cx="7831185" cy="3952056"/>
            <a:chOff x="4360815" y="905608"/>
            <a:chExt cx="7831185" cy="395205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5693" y="905608"/>
              <a:ext cx="7206307" cy="3952056"/>
            </a:xfrm>
            <a:prstGeom prst="rect">
              <a:avLst/>
            </a:prstGeom>
          </p:spPr>
        </p:pic>
        <p:sp>
          <p:nvSpPr>
            <p:cNvPr id="10" name="右箭头 9"/>
            <p:cNvSpPr/>
            <p:nvPr/>
          </p:nvSpPr>
          <p:spPr>
            <a:xfrm>
              <a:off x="4360815" y="2839915"/>
              <a:ext cx="642008" cy="4044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523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70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28" y="0"/>
            <a:ext cx="5365038" cy="678487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6673" y="4550978"/>
            <a:ext cx="4908331" cy="163961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36673" y="1402961"/>
            <a:ext cx="4965644" cy="290627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402317" y="1048795"/>
            <a:ext cx="6789683" cy="5307555"/>
            <a:chOff x="5402317" y="1048795"/>
            <a:chExt cx="6789683" cy="53075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24119" y="1048795"/>
              <a:ext cx="6167881" cy="5307555"/>
            </a:xfrm>
            <a:prstGeom prst="rect">
              <a:avLst/>
            </a:prstGeom>
          </p:spPr>
        </p:pic>
        <p:sp>
          <p:nvSpPr>
            <p:cNvPr id="8" name="右箭头 7"/>
            <p:cNvSpPr/>
            <p:nvPr/>
          </p:nvSpPr>
          <p:spPr>
            <a:xfrm>
              <a:off x="5402317" y="4981903"/>
              <a:ext cx="609600" cy="6516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119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71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28" y="2839208"/>
            <a:ext cx="6684941" cy="15522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59" y="258863"/>
            <a:ext cx="6451110" cy="1910650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>
            <a:off x="2406868" y="2195142"/>
            <a:ext cx="704193" cy="518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下箭头 5"/>
          <p:cNvSpPr/>
          <p:nvPr/>
        </p:nvSpPr>
        <p:spPr>
          <a:xfrm>
            <a:off x="2406868" y="4391473"/>
            <a:ext cx="683174" cy="530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59" y="4998444"/>
            <a:ext cx="6829482" cy="94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2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72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15" y="244767"/>
            <a:ext cx="4854361" cy="5906012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 rot="5400000" flipH="1">
            <a:off x="1177158" y="5202618"/>
            <a:ext cx="483474" cy="8198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5412828" y="419856"/>
            <a:ext cx="6079793" cy="5936494"/>
            <a:chOff x="5412828" y="419856"/>
            <a:chExt cx="6079793" cy="593649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01088" y="419856"/>
              <a:ext cx="4991533" cy="5936494"/>
            </a:xfrm>
            <a:prstGeom prst="rect">
              <a:avLst/>
            </a:prstGeom>
          </p:spPr>
        </p:pic>
        <p:sp>
          <p:nvSpPr>
            <p:cNvPr id="6" name="右箭头 5"/>
            <p:cNvSpPr/>
            <p:nvPr/>
          </p:nvSpPr>
          <p:spPr>
            <a:xfrm>
              <a:off x="5412828" y="3373821"/>
              <a:ext cx="1088260" cy="78827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7776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73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6" y="1529843"/>
            <a:ext cx="9777307" cy="461812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87236" y="555554"/>
            <a:ext cx="6658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更多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电子期刊数据库：数据库导航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67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77" y="229243"/>
            <a:ext cx="10564632" cy="630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7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75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39395" y="524739"/>
            <a:ext cx="66340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找古籍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古籍数据库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603196"/>
              </p:ext>
            </p:extLst>
          </p:nvPr>
        </p:nvGraphicFramePr>
        <p:xfrm>
          <a:off x="439395" y="1363158"/>
          <a:ext cx="10225799" cy="4154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3678">
                  <a:extLst>
                    <a:ext uri="{9D8B030D-6E8A-4147-A177-3AD203B41FA5}">
                      <a16:colId xmlns:a16="http://schemas.microsoft.com/office/drawing/2014/main" val="3846945773"/>
                    </a:ext>
                  </a:extLst>
                </a:gridCol>
                <a:gridCol w="7942121">
                  <a:extLst>
                    <a:ext uri="{9D8B030D-6E8A-4147-A177-3AD203B41FA5}">
                      <a16:colId xmlns:a16="http://schemas.microsoft.com/office/drawing/2014/main" val="3079971947"/>
                    </a:ext>
                  </a:extLst>
                </a:gridCol>
              </a:tblGrid>
              <a:tr h="47230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数据库名称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简介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3168"/>
                  </a:ext>
                </a:extLst>
              </a:tr>
              <a:tr h="1450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雕龙古籍数据库</a:t>
                      </a:r>
                      <a:endParaRPr lang="zh-CN" altLang="en-US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含书</a:t>
                      </a:r>
                      <a:r>
                        <a:rPr lang="en-US" altLang="zh-CN" dirty="0" smtClean="0"/>
                        <a:t>3</a:t>
                      </a:r>
                      <a:r>
                        <a:rPr lang="zh-CN" altLang="en-US" dirty="0" smtClean="0"/>
                        <a:t>万多种，由以下分库组成：</a:t>
                      </a:r>
                      <a:r>
                        <a:rPr lang="en-US" altLang="zh-CN" dirty="0" smtClean="0"/>
                        <a:t>1.</a:t>
                      </a:r>
                      <a:r>
                        <a:rPr lang="zh-CN" altLang="en-US" dirty="0" smtClean="0"/>
                        <a:t>正统道藏、</a:t>
                      </a:r>
                      <a:r>
                        <a:rPr lang="en-US" altLang="zh-CN" dirty="0" smtClean="0"/>
                        <a:t>2.</a:t>
                      </a:r>
                      <a:r>
                        <a:rPr lang="zh-CN" altLang="en-US" dirty="0" smtClean="0"/>
                        <a:t>道藏辑要、</a:t>
                      </a:r>
                      <a:r>
                        <a:rPr lang="en-US" altLang="zh-CN" dirty="0" smtClean="0"/>
                        <a:t>3.</a:t>
                      </a:r>
                      <a:r>
                        <a:rPr lang="zh-CN" altLang="en-US" dirty="0" smtClean="0"/>
                        <a:t>永乐大典、</a:t>
                      </a:r>
                      <a:r>
                        <a:rPr lang="en-US" altLang="zh-CN" dirty="0" smtClean="0"/>
                        <a:t>4.</a:t>
                      </a:r>
                      <a:r>
                        <a:rPr lang="zh-CN" altLang="en-US" dirty="0" smtClean="0"/>
                        <a:t>四部丛刊、</a:t>
                      </a:r>
                      <a:r>
                        <a:rPr lang="en-US" altLang="zh-CN" dirty="0" smtClean="0"/>
                        <a:t>5.</a:t>
                      </a:r>
                      <a:r>
                        <a:rPr lang="zh-CN" altLang="en-US" dirty="0" smtClean="0"/>
                        <a:t>四部备要、</a:t>
                      </a:r>
                      <a:r>
                        <a:rPr lang="en-US" altLang="zh-CN" dirty="0" smtClean="0"/>
                        <a:t>6.</a:t>
                      </a:r>
                      <a:r>
                        <a:rPr lang="zh-CN" altLang="en-US" dirty="0" smtClean="0"/>
                        <a:t>中国地方志、</a:t>
                      </a:r>
                      <a:r>
                        <a:rPr lang="en-US" altLang="zh-CN" dirty="0" smtClean="0"/>
                        <a:t>7.</a:t>
                      </a:r>
                      <a:r>
                        <a:rPr lang="zh-CN" altLang="en-US" dirty="0" smtClean="0"/>
                        <a:t>六府文藏、</a:t>
                      </a:r>
                      <a:r>
                        <a:rPr lang="en-US" altLang="zh-CN" dirty="0" smtClean="0"/>
                        <a:t>8.</a:t>
                      </a:r>
                      <a:r>
                        <a:rPr lang="zh-CN" altLang="en-US" dirty="0" smtClean="0"/>
                        <a:t>清代史料、</a:t>
                      </a:r>
                      <a:r>
                        <a:rPr lang="en-US" altLang="zh-CN" dirty="0" smtClean="0"/>
                        <a:t>9.</a:t>
                      </a:r>
                      <a:r>
                        <a:rPr lang="zh-CN" altLang="en-US" dirty="0" smtClean="0"/>
                        <a:t>古今图书集成、</a:t>
                      </a:r>
                      <a:r>
                        <a:rPr lang="en-US" altLang="zh-CN" dirty="0" smtClean="0"/>
                        <a:t>10.</a:t>
                      </a:r>
                      <a:r>
                        <a:rPr lang="zh-CN" altLang="en-US" dirty="0" smtClean="0"/>
                        <a:t>日本古籍书籍、</a:t>
                      </a:r>
                      <a:r>
                        <a:rPr lang="en-US" altLang="zh-CN" dirty="0" smtClean="0"/>
                        <a:t>11.</a:t>
                      </a:r>
                      <a:r>
                        <a:rPr lang="zh-CN" altLang="en-US" dirty="0" smtClean="0"/>
                        <a:t>敦煌史料、</a:t>
                      </a:r>
                      <a:r>
                        <a:rPr lang="en-US" altLang="zh-CN" dirty="0" smtClean="0"/>
                        <a:t>12.</a:t>
                      </a:r>
                      <a:r>
                        <a:rPr lang="zh-CN" altLang="en-US" dirty="0" smtClean="0"/>
                        <a:t>雕龙续修四库全书、</a:t>
                      </a:r>
                      <a:r>
                        <a:rPr lang="en-US" altLang="zh-CN" dirty="0" smtClean="0"/>
                        <a:t>13.</a:t>
                      </a:r>
                      <a:r>
                        <a:rPr lang="zh-CN" altLang="en-US" dirty="0" smtClean="0"/>
                        <a:t>雕龙四库全书、</a:t>
                      </a:r>
                      <a:r>
                        <a:rPr lang="en-US" altLang="zh-CN" dirty="0" smtClean="0"/>
                        <a:t>14.</a:t>
                      </a:r>
                      <a:r>
                        <a:rPr lang="zh-CN" altLang="en-US" dirty="0" smtClean="0"/>
                        <a:t>雕龙</a:t>
                      </a:r>
                      <a:r>
                        <a:rPr lang="en-US" altLang="zh-CN" dirty="0" smtClean="0"/>
                        <a:t>-</a:t>
                      </a:r>
                      <a:r>
                        <a:rPr lang="zh-CN" altLang="en-US" dirty="0" smtClean="0"/>
                        <a:t>医家库、</a:t>
                      </a:r>
                      <a:r>
                        <a:rPr lang="en-US" altLang="zh-CN" dirty="0" smtClean="0"/>
                        <a:t>15</a:t>
                      </a:r>
                      <a:r>
                        <a:rPr lang="zh-CN" altLang="en-US" dirty="0" smtClean="0"/>
                        <a:t>、中国民间文学（包括民间宝卷）。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562326"/>
                  </a:ext>
                </a:extLst>
              </a:tr>
              <a:tr h="1450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四库全书（文渊阁电子版）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文渊阁四库全书电子版以</a:t>
                      </a:r>
                      <a:r>
                        <a:rPr lang="en-US" altLang="zh-CN" dirty="0" smtClean="0"/>
                        <a:t>《</a:t>
                      </a:r>
                      <a:r>
                        <a:rPr lang="zh-CN" altLang="en-US" dirty="0" smtClean="0"/>
                        <a:t>景印文渊阁四库全书</a:t>
                      </a:r>
                      <a:r>
                        <a:rPr lang="en-US" altLang="zh-CN" dirty="0" smtClean="0"/>
                        <a:t>》</a:t>
                      </a:r>
                      <a:r>
                        <a:rPr lang="zh-CN" altLang="en-US" dirty="0" smtClean="0"/>
                        <a:t>为底本，由上海人民出版社和迪志文化出版有限公司合作出版，分为“标题检索版”（简称“标题版”）和“原文及全文检索版”（简称“全文版”）两种版本，北京大学图书馆目前提供给校园网用户使用的是其全文版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70674"/>
                  </a:ext>
                </a:extLst>
              </a:tr>
              <a:tr h="7811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中国方志库（爱如生）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提供历代地方志类典籍的全文检索，左图右文逐页对照，眉批、夹注、图表、标记等无障碍录入和非嵌入式显示。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573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5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76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506719" y="288668"/>
            <a:ext cx="103399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例子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  <a:sym typeface="Wingdings" panose="05000000000000000000" pitchFamily="2" charset="2"/>
              </a:rPr>
              <a:t>（来源于博士论文）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（宋）王象之：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《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舆地纪胜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》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，清影宋钞本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雕龙古籍数据库：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95" y="2104550"/>
            <a:ext cx="9518205" cy="47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1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77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9" y="180017"/>
            <a:ext cx="9609653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97" y="38489"/>
            <a:ext cx="9617273" cy="6500423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>
            <a:off x="4960883" y="3615559"/>
            <a:ext cx="493986" cy="3153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9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79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85" y="883571"/>
            <a:ext cx="12101609" cy="5006774"/>
          </a:xfrm>
          <a:prstGeom prst="rect">
            <a:avLst/>
          </a:prstGeom>
        </p:spPr>
      </p:pic>
      <p:sp>
        <p:nvSpPr>
          <p:cNvPr id="5" name="下箭头 4"/>
          <p:cNvSpPr/>
          <p:nvPr/>
        </p:nvSpPr>
        <p:spPr>
          <a:xfrm rot="7583917">
            <a:off x="9835055" y="1418897"/>
            <a:ext cx="696310" cy="5150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7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546589" y="212603"/>
            <a:ext cx="247332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900" b="1" dirty="0" smtClean="0">
                <a:solidFill>
                  <a:schemeClr val="accent2"/>
                </a:solidFill>
                <a:ea typeface="幼圆" pitchFamily="49" charset="-122"/>
              </a:rPr>
              <a:t>借阅书刊</a:t>
            </a:r>
            <a:endParaRPr lang="zh-CN" altLang="en-US" sz="2900" b="1" dirty="0">
              <a:solidFill>
                <a:schemeClr val="accent2"/>
              </a:solidFill>
              <a:ea typeface="幼圆" pitchFamily="49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546589" y="668215"/>
            <a:ext cx="7072313" cy="383344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输入检索条件后，显示检索</a:t>
            </a:r>
            <a:r>
              <a:rPr lang="zh-CN" altLang="en-US" b="1" u="sng" dirty="0" smtClean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结果列表</a:t>
            </a:r>
          </a:p>
          <a:p>
            <a:pPr>
              <a:lnSpc>
                <a:spcPct val="80000"/>
              </a:lnSpc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点击每条记录查看</a:t>
            </a:r>
            <a:r>
              <a:rPr lang="zh-CN" altLang="en-US" b="1" u="sng" dirty="0" smtClean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借阅状态</a:t>
            </a: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和</a:t>
            </a:r>
            <a:r>
              <a:rPr lang="zh-CN" altLang="en-US" b="1" u="sng" dirty="0" smtClean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馆藏地址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b="1" u="sng" dirty="0" smtClean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借阅状态</a:t>
            </a: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r>
              <a:rPr lang="zh-CN" altLang="en-US" sz="26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流通（可借）与非流通（只能阅览）</a:t>
            </a:r>
            <a:endParaRPr lang="en-US" altLang="zh-CN" sz="26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b="1" u="sng" dirty="0" smtClean="0">
                <a:solidFill>
                  <a:schemeClr val="tx2"/>
                </a:solidFill>
                <a:latin typeface="华文楷体" pitchFamily="2" charset="-122"/>
                <a:ea typeface="华文楷体" pitchFamily="2" charset="-122"/>
              </a:rPr>
              <a:t>馆藏地址问题</a:t>
            </a: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endParaRPr lang="zh-CN" altLang="en-US" b="1" u="sng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pPr lvl="1">
              <a:lnSpc>
                <a:spcPct val="80000"/>
              </a:lnSpc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中心馆：北大图书馆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    分馆：如经济学院、社会学系</a:t>
            </a:r>
            <a:r>
              <a:rPr lang="en-US" altLang="zh-CN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lvl="1">
              <a:lnSpc>
                <a:spcPct val="80000"/>
              </a:lnSpc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上架中、订购中</a:t>
            </a:r>
            <a:r>
              <a:rPr lang="en-US" altLang="zh-CN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……</a:t>
            </a:r>
          </a:p>
          <a:p>
            <a:pPr lvl="1">
              <a:lnSpc>
                <a:spcPct val="80000"/>
              </a:lnSpc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医学部：借要自己借，可以统一还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zh-CN" altLang="en-US" sz="24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2745" y="2089787"/>
            <a:ext cx="7910245" cy="38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0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80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32" y="0"/>
            <a:ext cx="11324301" cy="717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81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87236" y="555554"/>
            <a:ext cx="6658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更多古籍数据库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777821"/>
              </p:ext>
            </p:extLst>
          </p:nvPr>
        </p:nvGraphicFramePr>
        <p:xfrm>
          <a:off x="587236" y="1394690"/>
          <a:ext cx="10225799" cy="2673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626">
                  <a:extLst>
                    <a:ext uri="{9D8B030D-6E8A-4147-A177-3AD203B41FA5}">
                      <a16:colId xmlns:a16="http://schemas.microsoft.com/office/drawing/2014/main" val="3846945773"/>
                    </a:ext>
                  </a:extLst>
                </a:gridCol>
                <a:gridCol w="7397173">
                  <a:extLst>
                    <a:ext uri="{9D8B030D-6E8A-4147-A177-3AD203B41FA5}">
                      <a16:colId xmlns:a16="http://schemas.microsoft.com/office/drawing/2014/main" val="3079971947"/>
                    </a:ext>
                  </a:extLst>
                </a:gridCol>
              </a:tblGrid>
              <a:tr h="387016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数据库名称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简介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3168"/>
                  </a:ext>
                </a:extLst>
              </a:tr>
              <a:tr h="5799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鼎秀古籍全文检索平台</a:t>
                      </a:r>
                      <a:endParaRPr lang="zh-CN" altLang="en-US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可全文检索</a:t>
                      </a:r>
                      <a:r>
                        <a:rPr lang="en-US" altLang="zh-CN" dirty="0" smtClean="0"/>
                        <a:t>2</a:t>
                      </a:r>
                      <a:r>
                        <a:rPr lang="zh-CN" altLang="en-US" dirty="0" smtClean="0"/>
                        <a:t>万多种古籍，包括地方文献志、四库全书、续修四库全书、永乐大典、敦煌文献、道家文综等古籍文献资源。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562326"/>
                  </a:ext>
                </a:extLst>
              </a:tr>
              <a:tr h="5570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中国基本古籍库（爱如生）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收录先秦至民国历代经典名著和各科文献</a:t>
                      </a:r>
                      <a:r>
                        <a:rPr lang="en-US" altLang="zh-CN" dirty="0" smtClean="0"/>
                        <a:t>1</a:t>
                      </a:r>
                      <a:r>
                        <a:rPr lang="zh-CN" altLang="en-US" dirty="0" smtClean="0"/>
                        <a:t>万种，选用宋元明清及民国各级善本</a:t>
                      </a:r>
                      <a:r>
                        <a:rPr lang="en-US" altLang="zh-CN" dirty="0" smtClean="0"/>
                        <a:t>12000</a:t>
                      </a:r>
                      <a:r>
                        <a:rPr lang="zh-CN" altLang="en-US" dirty="0" smtClean="0"/>
                        <a:t>种，皆制成数字全文，另附原版影像。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70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中国俗文库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是研究宗教史的宝藏。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573618"/>
                  </a:ext>
                </a:extLst>
              </a:tr>
              <a:tr h="2883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中华经典古籍库</a:t>
                      </a:r>
                      <a:endParaRPr lang="en-US" altLang="zh-CN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是中华书局推出的大型古籍数据库，也是中华书局版点校本古籍的数字化，六期共收录了近</a:t>
                      </a:r>
                      <a:r>
                        <a:rPr lang="en-US" altLang="zh-CN" dirty="0" smtClean="0"/>
                        <a:t>2694</a:t>
                      </a:r>
                      <a:r>
                        <a:rPr lang="zh-CN" altLang="en-US" dirty="0" smtClean="0"/>
                        <a:t>种中华书局出版的古籍图书。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237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61546" y="1468322"/>
            <a:ext cx="12253546" cy="38862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541464" y="2547939"/>
            <a:ext cx="1641475" cy="1570037"/>
          </a:xfrm>
          <a:prstGeom prst="rect">
            <a:avLst/>
          </a:prstGeom>
        </p:spPr>
        <p:txBody>
          <a:bodyPr wrap="none" lIns="0" tIns="0" rIns="0" bIns="0" anchor="ctr"/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115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03</a:t>
            </a:r>
            <a:endParaRPr lang="en-US" sz="115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文本框 58"/>
          <p:cNvSpPr txBox="1"/>
          <p:nvPr/>
        </p:nvSpPr>
        <p:spPr>
          <a:xfrm>
            <a:off x="3363007" y="3346450"/>
            <a:ext cx="317389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开放存取资源</a:t>
            </a:r>
            <a:endParaRPr lang="zh-CN" altLang="en-US" sz="32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59"/>
          <p:cNvSpPr txBox="1"/>
          <p:nvPr/>
        </p:nvSpPr>
        <p:spPr>
          <a:xfrm>
            <a:off x="3363005" y="2773364"/>
            <a:ext cx="233031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>
              <a:defRPr/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Part </a:t>
            </a:r>
            <a:r>
              <a:rPr lang="en-US" altLang="zh-CN" sz="32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Three</a:t>
            </a:r>
            <a:endParaRPr lang="zh-CN" altLang="en-US" sz="32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5" name="等腰三角形 34"/>
          <p:cNvSpPr/>
          <p:nvPr/>
        </p:nvSpPr>
        <p:spPr>
          <a:xfrm rot="9233090">
            <a:off x="8731250" y="2454275"/>
            <a:ext cx="266700" cy="23018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6" name="等腰三角形 35"/>
          <p:cNvSpPr/>
          <p:nvPr/>
        </p:nvSpPr>
        <p:spPr>
          <a:xfrm rot="15569576">
            <a:off x="8378826" y="3128963"/>
            <a:ext cx="396875" cy="3429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7" name="等腰三角形 36"/>
          <p:cNvSpPr/>
          <p:nvPr/>
        </p:nvSpPr>
        <p:spPr>
          <a:xfrm rot="21371394">
            <a:off x="8247063" y="1804989"/>
            <a:ext cx="266700" cy="230187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8" name="等腰三角形 37"/>
          <p:cNvSpPr/>
          <p:nvPr/>
        </p:nvSpPr>
        <p:spPr>
          <a:xfrm rot="12912161">
            <a:off x="9288463" y="3487739"/>
            <a:ext cx="944562" cy="815975"/>
          </a:xfrm>
          <a:prstGeom prst="triangl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9" name="等腰三角形 38"/>
          <p:cNvSpPr/>
          <p:nvPr/>
        </p:nvSpPr>
        <p:spPr>
          <a:xfrm rot="12912161">
            <a:off x="9156700" y="3427413"/>
            <a:ext cx="1176338" cy="1014412"/>
          </a:xfrm>
          <a:prstGeom prst="triangl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40" name="椭圆 39"/>
          <p:cNvSpPr/>
          <p:nvPr/>
        </p:nvSpPr>
        <p:spPr>
          <a:xfrm rot="9110320">
            <a:off x="10477500" y="37925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1" name="椭圆 40"/>
          <p:cNvSpPr/>
          <p:nvPr/>
        </p:nvSpPr>
        <p:spPr>
          <a:xfrm rot="9110320">
            <a:off x="9388475" y="4295775"/>
            <a:ext cx="115888" cy="11588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2" name="椭圆 41"/>
          <p:cNvSpPr/>
          <p:nvPr/>
        </p:nvSpPr>
        <p:spPr>
          <a:xfrm rot="9110320">
            <a:off x="9505950" y="31321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3" name="等腰三角形 42"/>
          <p:cNvSpPr/>
          <p:nvPr/>
        </p:nvSpPr>
        <p:spPr>
          <a:xfrm rot="18210217">
            <a:off x="7838282" y="2162970"/>
            <a:ext cx="127000" cy="109537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44" name="等腰三角形 43"/>
          <p:cNvSpPr/>
          <p:nvPr/>
        </p:nvSpPr>
        <p:spPr>
          <a:xfrm rot="8748521">
            <a:off x="8196264" y="2314575"/>
            <a:ext cx="128587" cy="10953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cxnSp>
        <p:nvCxnSpPr>
          <p:cNvPr id="45" name="Straight Connector 13"/>
          <p:cNvCxnSpPr>
            <a:cxnSpLocks noChangeShapeType="1"/>
          </p:cNvCxnSpPr>
          <p:nvPr/>
        </p:nvCxnSpPr>
        <p:spPr bwMode="auto">
          <a:xfrm flipH="1">
            <a:off x="1524000" y="4110038"/>
            <a:ext cx="6732588" cy="0"/>
          </a:xfrm>
          <a:prstGeom prst="line">
            <a:avLst/>
          </a:prstGeom>
          <a:noFill/>
          <a:ln w="19050" cap="sq" algn="ctr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627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83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888477" y="2992601"/>
            <a:ext cx="109951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altLang="zh-CN" sz="2800" b="1" dirty="0" err="1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PhilPapers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: Online Research in </a:t>
            </a:r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Philosophy</a:t>
            </a:r>
          </a:p>
          <a:p>
            <a:r>
              <a:rPr lang="en-US" altLang="zh-CN" sz="2800" dirty="0">
                <a:hlinkClick r:id="rId2"/>
              </a:rPr>
              <a:t>https://philpapers.org/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39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84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873682" y="3943363"/>
            <a:ext cx="100897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哲学学科信息门户。可查询哲学领域的期刊、论文、学者自己提交的未发表论文；查阅和提交领域相关会议信息；查找哲学各领域的学者；提供学科期刊论文、图书、手稿最新通报；发布和查找哲学领域的工作机会等。</a:t>
            </a:r>
            <a:endParaRPr lang="en-US" altLang="zh-CN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82" y="564777"/>
            <a:ext cx="8687553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5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85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3360" y="198120"/>
            <a:ext cx="69799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跨</a:t>
            </a:r>
            <a:r>
              <a:rPr lang="zh-CN" altLang="en-US" sz="32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库检索资源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Blumberg </a:t>
            </a:r>
            <a:r>
              <a:rPr lang="en-US" altLang="zh-CN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A E, Feigl H. Logical Positivism[J]. The Journal of Philosophy, 1931, 28(11): 281–296.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479" y="1229107"/>
            <a:ext cx="7834701" cy="549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72" y="91833"/>
            <a:ext cx="7574936" cy="64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87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25" y="502920"/>
            <a:ext cx="10529275" cy="3525497"/>
          </a:xfrm>
          <a:prstGeom prst="rect">
            <a:avLst/>
          </a:prstGeom>
        </p:spPr>
      </p:pic>
      <p:sp>
        <p:nvSpPr>
          <p:cNvPr id="4" name="右箭头 3"/>
          <p:cNvSpPr/>
          <p:nvPr/>
        </p:nvSpPr>
        <p:spPr>
          <a:xfrm rot="10800000">
            <a:off x="3078480" y="1722120"/>
            <a:ext cx="1630680" cy="792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7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88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81616"/>
            <a:ext cx="8588065" cy="677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6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89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13360" y="198120"/>
            <a:ext cx="6979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最新资源推送：最新书、刊等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78" y="984048"/>
            <a:ext cx="9907934" cy="537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1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1455983" y="1325074"/>
            <a:ext cx="7559675" cy="4278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馆藏书刊，不得全书复制；可篇章复制，但不得超过全书的三分之一 </a:t>
            </a:r>
          </a:p>
          <a:p>
            <a:pPr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1949年10月以前出版的书刊资料，一般不予静电复印，经证明确有需要的，可照相复制 </a:t>
            </a:r>
          </a:p>
          <a:p>
            <a:pPr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馆藏内部书刊资料，如文革期间出版的小报、国家规定的禁书、机密文献等，不予复制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546589" y="212603"/>
            <a:ext cx="2473325" cy="5787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900" b="1" dirty="0" smtClean="0">
                <a:solidFill>
                  <a:schemeClr val="accent2"/>
                </a:solidFill>
                <a:ea typeface="幼圆" pitchFamily="49" charset="-122"/>
              </a:rPr>
              <a:t>文献复制</a:t>
            </a:r>
            <a:endParaRPr lang="zh-CN" altLang="en-US" sz="2900" b="1" dirty="0">
              <a:solidFill>
                <a:schemeClr val="accent2"/>
              </a:solidFill>
              <a:ea typeface="幼圆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446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90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13360" y="198120"/>
            <a:ext cx="1143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按照主题浏览资源：提供</a:t>
            </a:r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大主题</a:t>
            </a:r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40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多个二级主题的浏览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20" y="782895"/>
            <a:ext cx="7406640" cy="617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91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13360" y="198120"/>
            <a:ext cx="1143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4.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查看期刊论文：提供</a:t>
            </a:r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1400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多个学科期刊刊名目录，刊名</a:t>
            </a:r>
            <a:r>
              <a:rPr lang="en-US" altLang="zh-CN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A-Z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组织排序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9" y="878512"/>
            <a:ext cx="5078963" cy="597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92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888477" y="2992601"/>
            <a:ext cx="109951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2.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中国哲学书电子化计划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dirty="0">
                <a:hlinkClick r:id="rId2"/>
              </a:rPr>
              <a:t>https://ctext.cn/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62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93</a:t>
            </a:fld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50520" y="1158240"/>
            <a:ext cx="11430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它的主要内容包括原典资料库、当代研究资料库以及内部字典；原典资料库的内容包括：儒家、墨家、道家、法家、名家、兵家、算书、杂家、史书、经典文献、字书、医学以及出土文献先秦两汉各种原文资料。部分原典有现代汉语和英文的翻译本，另外还有内部字典、底本扫描版、相似段落提示等独特的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功能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32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提供</a:t>
            </a:r>
            <a:r>
              <a:rPr lang="zh-CN" altLang="en-US" sz="3200" b="1" dirty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尽可能精确且便利使用的中国古代原典文献，尤其先秦两汉</a:t>
            </a:r>
            <a:r>
              <a:rPr lang="zh-CN" altLang="en-US" sz="32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文献。</a:t>
            </a:r>
            <a:endParaRPr lang="en-US" altLang="zh-CN" sz="32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34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94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515" cy="535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3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95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560"/>
            <a:ext cx="12039218" cy="4156926"/>
          </a:xfrm>
          <a:prstGeom prst="rect">
            <a:avLst/>
          </a:prstGeom>
        </p:spPr>
      </p:pic>
      <p:sp>
        <p:nvSpPr>
          <p:cNvPr id="4" name="下箭头 3"/>
          <p:cNvSpPr/>
          <p:nvPr/>
        </p:nvSpPr>
        <p:spPr>
          <a:xfrm rot="10800000">
            <a:off x="11277600" y="1356360"/>
            <a:ext cx="914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02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96</a:t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050580" cy="516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3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-61546" y="1468322"/>
            <a:ext cx="12253546" cy="38862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541464" y="2547939"/>
            <a:ext cx="1641475" cy="1570037"/>
          </a:xfrm>
          <a:prstGeom prst="rect">
            <a:avLst/>
          </a:prstGeom>
        </p:spPr>
        <p:txBody>
          <a:bodyPr wrap="none" lIns="0" tIns="0" rIns="0" bIns="0" anchor="ctr"/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115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0</a:t>
            </a:r>
            <a:r>
              <a:rPr lang="en-US" altLang="zh-CN" sz="115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en-US" sz="115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文本框 58"/>
          <p:cNvSpPr txBox="1"/>
          <p:nvPr/>
        </p:nvSpPr>
        <p:spPr>
          <a:xfrm>
            <a:off x="3363007" y="3346450"/>
            <a:ext cx="317389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常用的服务</a:t>
            </a:r>
            <a:endParaRPr lang="zh-CN" altLang="en-US" sz="32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59"/>
          <p:cNvSpPr txBox="1"/>
          <p:nvPr/>
        </p:nvSpPr>
        <p:spPr>
          <a:xfrm>
            <a:off x="3363005" y="2773364"/>
            <a:ext cx="22200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 b="1" i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Meiryo UI" panose="020B0604030504040204" pitchFamily="34" charset="-128"/>
              </a:defRPr>
            </a:lvl1pPr>
          </a:lstStyle>
          <a:p>
            <a:pPr>
              <a:defRPr/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Part </a:t>
            </a:r>
            <a:r>
              <a:rPr lang="en-US" altLang="zh-CN" sz="32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Four</a:t>
            </a:r>
            <a:endParaRPr lang="zh-CN" altLang="en-US" sz="32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5" name="等腰三角形 34"/>
          <p:cNvSpPr/>
          <p:nvPr/>
        </p:nvSpPr>
        <p:spPr>
          <a:xfrm rot="9233090">
            <a:off x="8731250" y="2454275"/>
            <a:ext cx="266700" cy="23018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6" name="等腰三角形 35"/>
          <p:cNvSpPr/>
          <p:nvPr/>
        </p:nvSpPr>
        <p:spPr>
          <a:xfrm rot="15569576">
            <a:off x="8378826" y="3128963"/>
            <a:ext cx="396875" cy="3429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7" name="等腰三角形 36"/>
          <p:cNvSpPr/>
          <p:nvPr/>
        </p:nvSpPr>
        <p:spPr>
          <a:xfrm rot="21371394">
            <a:off x="8247063" y="1804989"/>
            <a:ext cx="266700" cy="230187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8" name="等腰三角形 37"/>
          <p:cNvSpPr/>
          <p:nvPr/>
        </p:nvSpPr>
        <p:spPr>
          <a:xfrm rot="12912161">
            <a:off x="9288463" y="3487739"/>
            <a:ext cx="944562" cy="815975"/>
          </a:xfrm>
          <a:prstGeom prst="triangl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39" name="等腰三角形 38"/>
          <p:cNvSpPr/>
          <p:nvPr/>
        </p:nvSpPr>
        <p:spPr>
          <a:xfrm rot="12912161">
            <a:off x="9156700" y="3427413"/>
            <a:ext cx="1176338" cy="1014412"/>
          </a:xfrm>
          <a:prstGeom prst="triangl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40" name="椭圆 39"/>
          <p:cNvSpPr/>
          <p:nvPr/>
        </p:nvSpPr>
        <p:spPr>
          <a:xfrm rot="9110320">
            <a:off x="10477500" y="37925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1" name="椭圆 40"/>
          <p:cNvSpPr/>
          <p:nvPr/>
        </p:nvSpPr>
        <p:spPr>
          <a:xfrm rot="9110320">
            <a:off x="9388475" y="4295775"/>
            <a:ext cx="115888" cy="11588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2" name="椭圆 41"/>
          <p:cNvSpPr/>
          <p:nvPr/>
        </p:nvSpPr>
        <p:spPr>
          <a:xfrm rot="9110320">
            <a:off x="9505950" y="3132139"/>
            <a:ext cx="114300" cy="11588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ea typeface="幼圆"/>
            </a:endParaRPr>
          </a:p>
        </p:txBody>
      </p:sp>
      <p:sp>
        <p:nvSpPr>
          <p:cNvPr id="43" name="等腰三角形 42"/>
          <p:cNvSpPr/>
          <p:nvPr/>
        </p:nvSpPr>
        <p:spPr>
          <a:xfrm rot="18210217">
            <a:off x="7838282" y="2162970"/>
            <a:ext cx="127000" cy="109537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sp>
        <p:nvSpPr>
          <p:cNvPr id="44" name="等腰三角形 43"/>
          <p:cNvSpPr/>
          <p:nvPr/>
        </p:nvSpPr>
        <p:spPr>
          <a:xfrm rot="8748521">
            <a:off x="8196264" y="2314575"/>
            <a:ext cx="128587" cy="10953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>
              <a:solidFill>
                <a:srgbClr val="FFC20F"/>
              </a:solidFill>
              <a:ea typeface="幼圆"/>
            </a:endParaRPr>
          </a:p>
        </p:txBody>
      </p:sp>
      <p:cxnSp>
        <p:nvCxnSpPr>
          <p:cNvPr id="45" name="Straight Connector 13"/>
          <p:cNvCxnSpPr>
            <a:cxnSpLocks noChangeShapeType="1"/>
          </p:cNvCxnSpPr>
          <p:nvPr/>
        </p:nvCxnSpPr>
        <p:spPr bwMode="auto">
          <a:xfrm flipH="1">
            <a:off x="1524000" y="4110038"/>
            <a:ext cx="6732588" cy="0"/>
          </a:xfrm>
          <a:prstGeom prst="line">
            <a:avLst/>
          </a:prstGeom>
          <a:noFill/>
          <a:ln w="19050" cap="sq" algn="ctr">
            <a:solidFill>
              <a:schemeClr val="accent1"/>
            </a:solidFill>
            <a:miter lim="800000"/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91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98</a:t>
            </a:fld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17474" y="341859"/>
            <a:ext cx="108620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1. </a:t>
            </a:r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华文楷体" pitchFamily="2" charset="-122"/>
                <a:ea typeface="华文楷体" pitchFamily="2" charset="-122"/>
              </a:rPr>
              <a:t>文献传递：获取本馆没有的图书、期刊论文、会议论文、学位论文等。</a:t>
            </a:r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800" b="1" dirty="0" smtClean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  <a:p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" y="1197193"/>
            <a:ext cx="9625051" cy="515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126B9-07AC-4BAF-B3D7-FAC1D3999DA4}" type="slidenum">
              <a:rPr lang="zh-CN" altLang="en-US" smtClean="0"/>
              <a:pPr/>
              <a:t>99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137174"/>
            <a:ext cx="10679266" cy="658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清风素材 https://12sc.taobao.com">
  <a:themeElements>
    <a:clrScheme name="自定义 7">
      <a:dk1>
        <a:srgbClr val="8B0012"/>
      </a:dk1>
      <a:lt1>
        <a:srgbClr val="FFFFFF"/>
      </a:lt1>
      <a:dk2>
        <a:srgbClr val="8B0012"/>
      </a:dk2>
      <a:lt2>
        <a:srgbClr val="F0F0F0"/>
      </a:lt2>
      <a:accent1>
        <a:srgbClr val="C00000"/>
      </a:accent1>
      <a:accent2>
        <a:srgbClr val="8B0012"/>
      </a:accent2>
      <a:accent3>
        <a:srgbClr val="C00000"/>
      </a:accent3>
      <a:accent4>
        <a:srgbClr val="8B0012"/>
      </a:accent4>
      <a:accent5>
        <a:srgbClr val="8B0012"/>
      </a:accent5>
      <a:accent6>
        <a:srgbClr val="FFB4BE"/>
      </a:accent6>
      <a:hlink>
        <a:srgbClr val="450009"/>
      </a:hlink>
      <a:folHlink>
        <a:srgbClr val="BFBFB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15538</TotalTime>
  <Words>2344</Words>
  <Application>Microsoft Office PowerPoint</Application>
  <PresentationFormat>宽屏</PresentationFormat>
  <Paragraphs>390</Paragraphs>
  <Slides>107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107</vt:i4>
      </vt:variant>
    </vt:vector>
  </HeadingPairs>
  <TitlesOfParts>
    <vt:vector size="119" baseType="lpstr">
      <vt:lpstr>黑体</vt:lpstr>
      <vt:lpstr>华康俪金黑W8</vt:lpstr>
      <vt:lpstr>华文楷体</vt:lpstr>
      <vt:lpstr>楷体_GB2312</vt:lpstr>
      <vt:lpstr>宋体</vt:lpstr>
      <vt:lpstr>微软雅黑</vt:lpstr>
      <vt:lpstr>幼圆</vt:lpstr>
      <vt:lpstr>Arial</vt:lpstr>
      <vt:lpstr>Calibri</vt:lpstr>
      <vt:lpstr>Calibri Light</vt:lpstr>
      <vt:lpstr>Wingdings</vt:lpstr>
      <vt:lpstr>清风素材 https://12sc.taobao.com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big data</cp:lastModifiedBy>
  <cp:revision>344</cp:revision>
  <dcterms:created xsi:type="dcterms:W3CDTF">2015-05-06T09:02:23Z</dcterms:created>
  <dcterms:modified xsi:type="dcterms:W3CDTF">2020-03-19T14:31:21Z</dcterms:modified>
</cp:coreProperties>
</file>